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8" r:id="rId8"/>
    <p:sldId id="269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303" r:id="rId34"/>
    <p:sldId id="306" r:id="rId35"/>
    <p:sldId id="307" r:id="rId36"/>
    <p:sldId id="308" r:id="rId37"/>
    <p:sldId id="309" r:id="rId38"/>
    <p:sldId id="310" r:id="rId39"/>
    <p:sldId id="311" r:id="rId40"/>
    <p:sldId id="315" r:id="rId41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462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641465" y="401573"/>
            <a:ext cx="5247005" cy="986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C55A1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C55A1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C55A1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C55A1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379" y="-97215"/>
            <a:ext cx="11445240" cy="9843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C55A1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5428" y="1187767"/>
            <a:ext cx="7543165" cy="2094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lever-lab.pro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lever-lab.pro/mod/glossary/showentry.php?eid=74&amp;displayformat=dictionary" TargetMode="External"/><Relationship Id="rId2" Type="http://schemas.openxmlformats.org/officeDocument/2006/relationships/hyperlink" Target="https://clever-lab.pro/local/pages/?id=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hyperlink" Target="https://clever-lab.pro/mod/glossary/showentry.php?eid=76&amp;displayformat=dictionary" TargetMode="External"/><Relationship Id="rId4" Type="http://schemas.openxmlformats.org/officeDocument/2006/relationships/hyperlink" Target="https://clever-lab.pro/mod/glossary/showentry.php?eid=75&amp;displayformat=dictionary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lever-lab.pro/local/pages/?id=5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ever-lab.pro/mod/glossary/showentry.php?eid=9&amp;displayformat=dictionary" TargetMode="External"/><Relationship Id="rId5" Type="http://schemas.openxmlformats.org/officeDocument/2006/relationships/hyperlink" Target="https://clever-lab.pro/mod/glossary/showentry.php?eid=5&amp;displayformat=dictionary" TargetMode="External"/><Relationship Id="rId4" Type="http://schemas.openxmlformats.org/officeDocument/2006/relationships/hyperlink" Target="https://clever-lab.pro/mod/glossary/showentry.php?eid=1&amp;displayformat=dictionary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asdnk.ru/" TargetMode="External"/><Relationship Id="rId2" Type="http://schemas.openxmlformats.org/officeDocument/2006/relationships/hyperlink" Target="mailto:krasdnk@bk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2814" y="1019491"/>
            <a:ext cx="10379710" cy="1169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2819" marR="5080" indent="-960755">
              <a:lnSpc>
                <a:spcPct val="150100"/>
              </a:lnSpc>
              <a:spcBef>
                <a:spcPts val="100"/>
              </a:spcBef>
            </a:pPr>
            <a:r>
              <a:rPr dirty="0">
                <a:solidFill>
                  <a:srgbClr val="1F4E79"/>
                </a:solidFill>
              </a:rPr>
              <a:t>Свободный</a:t>
            </a:r>
            <a:r>
              <a:rPr spc="-65" dirty="0">
                <a:solidFill>
                  <a:srgbClr val="1F4E79"/>
                </a:solidFill>
              </a:rPr>
              <a:t> </a:t>
            </a:r>
            <a:r>
              <a:rPr dirty="0">
                <a:solidFill>
                  <a:srgbClr val="1F4E79"/>
                </a:solidFill>
              </a:rPr>
              <a:t>информированный</a:t>
            </a:r>
            <a:r>
              <a:rPr spc="-40" dirty="0">
                <a:solidFill>
                  <a:srgbClr val="1F4E79"/>
                </a:solidFill>
              </a:rPr>
              <a:t> </a:t>
            </a:r>
            <a:r>
              <a:rPr dirty="0">
                <a:solidFill>
                  <a:srgbClr val="1F4E79"/>
                </a:solidFill>
              </a:rPr>
              <a:t>выбор</a:t>
            </a:r>
            <a:r>
              <a:rPr spc="-100" dirty="0">
                <a:solidFill>
                  <a:srgbClr val="1F4E79"/>
                </a:solidFill>
              </a:rPr>
              <a:t> </a:t>
            </a:r>
            <a:r>
              <a:rPr dirty="0">
                <a:solidFill>
                  <a:srgbClr val="1F4E79"/>
                </a:solidFill>
              </a:rPr>
              <a:t>родителями</a:t>
            </a:r>
            <a:r>
              <a:rPr spc="15" dirty="0">
                <a:solidFill>
                  <a:srgbClr val="1F4E79"/>
                </a:solidFill>
              </a:rPr>
              <a:t> </a:t>
            </a:r>
            <a:r>
              <a:rPr dirty="0">
                <a:solidFill>
                  <a:srgbClr val="1F4E79"/>
                </a:solidFill>
              </a:rPr>
              <a:t>модулей</a:t>
            </a:r>
            <a:r>
              <a:rPr spc="-20" dirty="0">
                <a:solidFill>
                  <a:srgbClr val="1F4E79"/>
                </a:solidFill>
              </a:rPr>
              <a:t> </a:t>
            </a:r>
            <a:r>
              <a:rPr spc="-10" dirty="0">
                <a:solidFill>
                  <a:srgbClr val="1F4E79"/>
                </a:solidFill>
              </a:rPr>
              <a:t>предметной </a:t>
            </a:r>
            <a:r>
              <a:rPr dirty="0">
                <a:solidFill>
                  <a:srgbClr val="1F4E79"/>
                </a:solidFill>
              </a:rPr>
              <a:t>области</a:t>
            </a:r>
            <a:r>
              <a:rPr spc="-35" dirty="0">
                <a:solidFill>
                  <a:srgbClr val="1F4E79"/>
                </a:solidFill>
              </a:rPr>
              <a:t> </a:t>
            </a:r>
            <a:r>
              <a:rPr dirty="0">
                <a:solidFill>
                  <a:srgbClr val="1F4E79"/>
                </a:solidFill>
              </a:rPr>
              <a:t>«Основы</a:t>
            </a:r>
            <a:r>
              <a:rPr spc="-40" dirty="0">
                <a:solidFill>
                  <a:srgbClr val="1F4E79"/>
                </a:solidFill>
              </a:rPr>
              <a:t> </a:t>
            </a:r>
            <a:r>
              <a:rPr dirty="0">
                <a:solidFill>
                  <a:srgbClr val="1F4E79"/>
                </a:solidFill>
              </a:rPr>
              <a:t>религиозных</a:t>
            </a:r>
            <a:r>
              <a:rPr spc="-60" dirty="0">
                <a:solidFill>
                  <a:srgbClr val="1F4E79"/>
                </a:solidFill>
              </a:rPr>
              <a:t> </a:t>
            </a:r>
            <a:r>
              <a:rPr dirty="0">
                <a:solidFill>
                  <a:srgbClr val="1F4E79"/>
                </a:solidFill>
              </a:rPr>
              <a:t>культур</a:t>
            </a:r>
            <a:r>
              <a:rPr spc="-65" dirty="0">
                <a:solidFill>
                  <a:srgbClr val="1F4E79"/>
                </a:solidFill>
              </a:rPr>
              <a:t> </a:t>
            </a:r>
            <a:r>
              <a:rPr dirty="0">
                <a:solidFill>
                  <a:srgbClr val="1F4E79"/>
                </a:solidFill>
              </a:rPr>
              <a:t>и</a:t>
            </a:r>
            <a:r>
              <a:rPr spc="-30" dirty="0">
                <a:solidFill>
                  <a:srgbClr val="1F4E79"/>
                </a:solidFill>
              </a:rPr>
              <a:t> </a:t>
            </a:r>
            <a:r>
              <a:rPr dirty="0">
                <a:solidFill>
                  <a:srgbClr val="1F4E79"/>
                </a:solidFill>
              </a:rPr>
              <a:t>светской</a:t>
            </a:r>
            <a:r>
              <a:rPr spc="-15" dirty="0">
                <a:solidFill>
                  <a:srgbClr val="1F4E79"/>
                </a:solidFill>
              </a:rPr>
              <a:t> </a:t>
            </a:r>
            <a:r>
              <a:rPr spc="-10" dirty="0">
                <a:solidFill>
                  <a:srgbClr val="1F4E79"/>
                </a:solidFill>
              </a:rPr>
              <a:t>этики»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4675" y="2734373"/>
            <a:ext cx="11093450" cy="1169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53715" marR="5080" indent="-3041015">
              <a:lnSpc>
                <a:spcPct val="150100"/>
              </a:lnSpc>
              <a:spcBef>
                <a:spcPts val="100"/>
              </a:spcBef>
            </a:pPr>
            <a:r>
              <a:rPr sz="2500" i="1" dirty="0">
                <a:solidFill>
                  <a:srgbClr val="C55A11"/>
                </a:solidFill>
                <a:latin typeface="Times New Roman"/>
                <a:cs typeface="Times New Roman"/>
              </a:rPr>
              <a:t>Встреча</a:t>
            </a:r>
            <a:r>
              <a:rPr sz="2500" i="1" spc="-3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500" i="1" dirty="0">
                <a:solidFill>
                  <a:srgbClr val="C55A11"/>
                </a:solidFill>
                <a:latin typeface="Times New Roman"/>
                <a:cs typeface="Times New Roman"/>
              </a:rPr>
              <a:t>посвящается</a:t>
            </a:r>
            <a:r>
              <a:rPr sz="2500" i="1" spc="-1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500" i="1" dirty="0">
                <a:solidFill>
                  <a:srgbClr val="C55A11"/>
                </a:solidFill>
                <a:latin typeface="Times New Roman"/>
                <a:cs typeface="Times New Roman"/>
              </a:rPr>
              <a:t>Году</a:t>
            </a:r>
            <a:r>
              <a:rPr sz="2500" i="1" spc="-4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500" i="1" dirty="0">
                <a:solidFill>
                  <a:srgbClr val="C55A11"/>
                </a:solidFill>
                <a:latin typeface="Times New Roman"/>
                <a:cs typeface="Times New Roman"/>
              </a:rPr>
              <a:t>семьи</a:t>
            </a:r>
            <a:r>
              <a:rPr sz="2500" i="1" spc="-4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500" i="1" dirty="0">
                <a:solidFill>
                  <a:srgbClr val="C55A11"/>
                </a:solidFill>
                <a:latin typeface="Times New Roman"/>
                <a:cs typeface="Times New Roman"/>
              </a:rPr>
              <a:t>в</a:t>
            </a:r>
            <a:r>
              <a:rPr sz="2500" i="1" spc="-4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500" i="1" dirty="0">
                <a:solidFill>
                  <a:srgbClr val="C55A11"/>
                </a:solidFill>
                <a:latin typeface="Times New Roman"/>
                <a:cs typeface="Times New Roman"/>
              </a:rPr>
              <a:t>России,</a:t>
            </a:r>
            <a:r>
              <a:rPr sz="2500" i="1" spc="-4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500" i="1" spc="-10" dirty="0">
                <a:solidFill>
                  <a:srgbClr val="C55A11"/>
                </a:solidFill>
                <a:latin typeface="Times New Roman"/>
                <a:cs typeface="Times New Roman"/>
              </a:rPr>
              <a:t>сотрудничеству</a:t>
            </a:r>
            <a:r>
              <a:rPr sz="2500" i="1" spc="-4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500" i="1" dirty="0">
                <a:solidFill>
                  <a:srgbClr val="C55A11"/>
                </a:solidFill>
                <a:latin typeface="Times New Roman"/>
                <a:cs typeface="Times New Roman"/>
              </a:rPr>
              <a:t>учителя</a:t>
            </a:r>
            <a:r>
              <a:rPr sz="2500" i="1" spc="-5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500" i="1" dirty="0">
                <a:solidFill>
                  <a:srgbClr val="C55A11"/>
                </a:solidFill>
                <a:latin typeface="Times New Roman"/>
                <a:cs typeface="Times New Roman"/>
              </a:rPr>
              <a:t>и</a:t>
            </a:r>
            <a:r>
              <a:rPr sz="2500" i="1" spc="-3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500" i="1" spc="-10" dirty="0">
                <a:solidFill>
                  <a:srgbClr val="C55A11"/>
                </a:solidFill>
                <a:latin typeface="Times New Roman"/>
                <a:cs typeface="Times New Roman"/>
              </a:rPr>
              <a:t>родителя </a:t>
            </a:r>
            <a:r>
              <a:rPr sz="2500" i="1" dirty="0">
                <a:solidFill>
                  <a:srgbClr val="C55A11"/>
                </a:solidFill>
                <a:latin typeface="Times New Roman"/>
                <a:cs typeface="Times New Roman"/>
              </a:rPr>
              <a:t>в</a:t>
            </a:r>
            <a:r>
              <a:rPr sz="2500" i="1" spc="-6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500" i="1" spc="-30" dirty="0">
                <a:solidFill>
                  <a:srgbClr val="C55A11"/>
                </a:solidFill>
                <a:latin typeface="Times New Roman"/>
                <a:cs typeface="Times New Roman"/>
              </a:rPr>
              <a:t>духовно-</a:t>
            </a:r>
            <a:r>
              <a:rPr sz="2500" i="1" dirty="0">
                <a:solidFill>
                  <a:srgbClr val="C55A11"/>
                </a:solidFill>
                <a:latin typeface="Times New Roman"/>
                <a:cs typeface="Times New Roman"/>
              </a:rPr>
              <a:t>нравственном</a:t>
            </a:r>
            <a:r>
              <a:rPr sz="2500" i="1" spc="-3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500" i="1" spc="-10" dirty="0">
                <a:solidFill>
                  <a:srgbClr val="C55A11"/>
                </a:solidFill>
                <a:latin typeface="Times New Roman"/>
                <a:cs typeface="Times New Roman"/>
              </a:rPr>
              <a:t>воспитании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46145" y="4769357"/>
            <a:ext cx="8462645" cy="985519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10160" algn="ctr">
              <a:lnSpc>
                <a:spcPct val="100000"/>
              </a:lnSpc>
              <a:spcBef>
                <a:spcPts val="1355"/>
              </a:spcBef>
            </a:pPr>
            <a:r>
              <a:rPr sz="2100" b="1" i="1" dirty="0">
                <a:solidFill>
                  <a:srgbClr val="1F4E79"/>
                </a:solidFill>
                <a:latin typeface="Times New Roman"/>
                <a:cs typeface="Times New Roman"/>
              </a:rPr>
              <a:t>Пригодич</a:t>
            </a:r>
            <a:r>
              <a:rPr sz="2100" b="1" i="1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b="1" i="1" dirty="0">
                <a:solidFill>
                  <a:srgbClr val="1F4E79"/>
                </a:solidFill>
                <a:latin typeface="Times New Roman"/>
                <a:cs typeface="Times New Roman"/>
              </a:rPr>
              <a:t>Елена</a:t>
            </a:r>
            <a:r>
              <a:rPr sz="2100" b="1" i="1" spc="-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b="1" i="1" dirty="0">
                <a:solidFill>
                  <a:srgbClr val="1F4E79"/>
                </a:solidFill>
                <a:latin typeface="Times New Roman"/>
                <a:cs typeface="Times New Roman"/>
              </a:rPr>
              <a:t>Григорьевна,</a:t>
            </a:r>
            <a:r>
              <a:rPr sz="2100" b="1" i="1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b="1" i="1" spc="-10" dirty="0">
                <a:solidFill>
                  <a:srgbClr val="1F4E79"/>
                </a:solidFill>
                <a:latin typeface="Times New Roman"/>
                <a:cs typeface="Times New Roman"/>
              </a:rPr>
              <a:t>заместитель</a:t>
            </a:r>
            <a:r>
              <a:rPr sz="2100" b="1" i="1" spc="-8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b="1" i="1" dirty="0">
                <a:solidFill>
                  <a:srgbClr val="1F4E79"/>
                </a:solidFill>
                <a:latin typeface="Times New Roman"/>
                <a:cs typeface="Times New Roman"/>
              </a:rPr>
              <a:t>директора</a:t>
            </a:r>
            <a:r>
              <a:rPr sz="2100" b="1" i="1" spc="-8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b="1" i="1" dirty="0">
                <a:solidFill>
                  <a:srgbClr val="1F4E79"/>
                </a:solidFill>
                <a:latin typeface="Times New Roman"/>
                <a:cs typeface="Times New Roman"/>
              </a:rPr>
              <a:t>АНО</a:t>
            </a:r>
            <a:r>
              <a:rPr sz="2100" b="1" i="1" spc="-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b="1" i="1" spc="-25" dirty="0">
                <a:solidFill>
                  <a:srgbClr val="1F4E79"/>
                </a:solidFill>
                <a:latin typeface="Times New Roman"/>
                <a:cs typeface="Times New Roman"/>
              </a:rPr>
              <a:t>ДПО</a:t>
            </a:r>
            <a:endParaRPr sz="21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260"/>
              </a:spcBef>
            </a:pPr>
            <a:r>
              <a:rPr sz="2100" b="1" i="1" dirty="0">
                <a:solidFill>
                  <a:srgbClr val="1F4E79"/>
                </a:solidFill>
                <a:latin typeface="Times New Roman"/>
                <a:cs typeface="Times New Roman"/>
              </a:rPr>
              <a:t>«Красноярский</a:t>
            </a:r>
            <a:r>
              <a:rPr sz="2100" b="1" i="1" spc="-9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b="1" i="1" dirty="0">
                <a:solidFill>
                  <a:srgbClr val="1F4E79"/>
                </a:solidFill>
                <a:latin typeface="Times New Roman"/>
                <a:cs typeface="Times New Roman"/>
              </a:rPr>
              <a:t>институт</a:t>
            </a:r>
            <a:r>
              <a:rPr sz="2100" b="1" i="1" spc="-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b="1" i="1" dirty="0">
                <a:solidFill>
                  <a:srgbClr val="1F4E79"/>
                </a:solidFill>
                <a:latin typeface="Times New Roman"/>
                <a:cs typeface="Times New Roman"/>
              </a:rPr>
              <a:t>развития</a:t>
            </a:r>
            <a:r>
              <a:rPr sz="2100" b="1" i="1" spc="-8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b="1" i="1" spc="-20" dirty="0">
                <a:solidFill>
                  <a:srgbClr val="1F4E79"/>
                </a:solidFill>
                <a:latin typeface="Times New Roman"/>
                <a:cs typeface="Times New Roman"/>
              </a:rPr>
              <a:t>духовно-</a:t>
            </a:r>
            <a:r>
              <a:rPr sz="2100" b="1" i="1" spc="-10" dirty="0">
                <a:solidFill>
                  <a:srgbClr val="1F4E79"/>
                </a:solidFill>
                <a:latin typeface="Times New Roman"/>
                <a:cs typeface="Times New Roman"/>
              </a:rPr>
              <a:t>нравственной</a:t>
            </a:r>
            <a:r>
              <a:rPr sz="2100" b="1" i="1" spc="-10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b="1" i="1" spc="-10" dirty="0">
                <a:solidFill>
                  <a:srgbClr val="1F4E79"/>
                </a:solidFill>
                <a:latin typeface="Times New Roman"/>
                <a:cs typeface="Times New Roman"/>
              </a:rPr>
              <a:t>культуры»</a:t>
            </a:r>
            <a:endParaRPr sz="21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22542"/>
            <a:ext cx="11894185" cy="658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20975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C55A11"/>
                </a:solidFill>
                <a:latin typeface="Times New Roman"/>
                <a:cs typeface="Times New Roman"/>
              </a:rPr>
              <a:t>Вводное</a:t>
            </a:r>
            <a:r>
              <a:rPr sz="2100" b="1" spc="-5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C55A11"/>
                </a:solidFill>
                <a:latin typeface="Times New Roman"/>
                <a:cs typeface="Times New Roman"/>
              </a:rPr>
              <a:t>выступление</a:t>
            </a:r>
            <a:r>
              <a:rPr sz="2100" b="1" spc="-5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100" b="1" spc="-20" dirty="0">
                <a:solidFill>
                  <a:srgbClr val="C55A11"/>
                </a:solidFill>
                <a:latin typeface="Times New Roman"/>
                <a:cs typeface="Times New Roman"/>
              </a:rPr>
              <a:t>руководителя</a:t>
            </a:r>
            <a:r>
              <a:rPr sz="2100" b="1" spc="-5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C55A11"/>
                </a:solidFill>
                <a:latin typeface="Times New Roman"/>
                <a:cs typeface="Times New Roman"/>
              </a:rPr>
              <a:t>по</a:t>
            </a:r>
            <a:r>
              <a:rPr sz="2100" b="1" spc="-5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C55A11"/>
                </a:solidFill>
                <a:latin typeface="Times New Roman"/>
                <a:cs typeface="Times New Roman"/>
              </a:rPr>
              <a:t>теме</a:t>
            </a:r>
            <a:r>
              <a:rPr sz="2100" b="1" spc="-5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C55A11"/>
                </a:solidFill>
                <a:latin typeface="Times New Roman"/>
                <a:cs typeface="Times New Roman"/>
              </a:rPr>
              <a:t>собрания</a:t>
            </a:r>
            <a:endParaRPr sz="2100">
              <a:latin typeface="Times New Roman"/>
              <a:cs typeface="Times New Roman"/>
            </a:endParaRPr>
          </a:p>
          <a:p>
            <a:pPr marL="12700" marR="241935">
              <a:lnSpc>
                <a:spcPct val="100000"/>
              </a:lnSpc>
              <a:spcBef>
                <a:spcPts val="5"/>
              </a:spcBef>
            </a:pPr>
            <a:r>
              <a:rPr sz="2100" dirty="0">
                <a:latin typeface="Times New Roman"/>
                <a:cs typeface="Times New Roman"/>
              </a:rPr>
              <a:t>ОРКСЭ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-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«Основы</a:t>
            </a:r>
            <a:r>
              <a:rPr sz="2100" spc="-7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религиозных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spc="-25" dirty="0">
                <a:latin typeface="Times New Roman"/>
                <a:cs typeface="Times New Roman"/>
              </a:rPr>
              <a:t>культур</a:t>
            </a:r>
            <a:r>
              <a:rPr sz="2100" dirty="0">
                <a:latin typeface="Times New Roman"/>
                <a:cs typeface="Times New Roman"/>
              </a:rPr>
              <a:t> и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светской</a:t>
            </a:r>
            <a:r>
              <a:rPr sz="2100" spc="-8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этики»,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обязательный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spc="-20" dirty="0">
                <a:latin typeface="Times New Roman"/>
                <a:cs typeface="Times New Roman"/>
              </a:rPr>
              <a:t>предмет,</a:t>
            </a:r>
            <a:r>
              <a:rPr sz="2100" spc="-6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1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год,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34</a:t>
            </a:r>
            <a:r>
              <a:rPr sz="2100" spc="-7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часа,</a:t>
            </a:r>
            <a:r>
              <a:rPr sz="2100" spc="-6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4-</a:t>
            </a:r>
            <a:r>
              <a:rPr sz="2100" spc="-50" dirty="0">
                <a:latin typeface="Times New Roman"/>
                <a:cs typeface="Times New Roman"/>
              </a:rPr>
              <a:t>й </a:t>
            </a:r>
            <a:r>
              <a:rPr sz="2100" dirty="0">
                <a:latin typeface="Times New Roman"/>
                <a:cs typeface="Times New Roman"/>
              </a:rPr>
              <a:t>класс.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Изучается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в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соответствии</a:t>
            </a:r>
            <a:r>
              <a:rPr sz="2100" spc="-10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с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распоряжением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Правительства</a:t>
            </a:r>
            <a:r>
              <a:rPr sz="2100" spc="-8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Российской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Федерации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от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28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января </a:t>
            </a:r>
            <a:r>
              <a:rPr sz="2100" dirty="0">
                <a:latin typeface="Times New Roman"/>
                <a:cs typeface="Times New Roman"/>
              </a:rPr>
              <a:t>2012</a:t>
            </a:r>
            <a:r>
              <a:rPr sz="2100" spc="-105" dirty="0">
                <a:latin typeface="Times New Roman"/>
                <a:cs typeface="Times New Roman"/>
              </a:rPr>
              <a:t> </a:t>
            </a:r>
            <a:r>
              <a:rPr sz="2100" spc="-120" dirty="0">
                <a:latin typeface="Times New Roman"/>
                <a:cs typeface="Times New Roman"/>
              </a:rPr>
              <a:t>г.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№84-р,</a:t>
            </a:r>
            <a:r>
              <a:rPr sz="2100" spc="-7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начиная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с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1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сентября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2012</a:t>
            </a:r>
            <a:r>
              <a:rPr sz="2100" spc="-8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года,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установлено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обязательное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изучение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предмета.</a:t>
            </a:r>
            <a:endParaRPr sz="21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2100" i="1" dirty="0">
                <a:solidFill>
                  <a:srgbClr val="1F4E79"/>
                </a:solidFill>
                <a:latin typeface="Times New Roman"/>
                <a:cs typeface="Times New Roman"/>
              </a:rPr>
              <a:t>Целью</a:t>
            </a:r>
            <a:r>
              <a:rPr sz="2100" i="1" spc="-9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i="1" spc="-20" dirty="0">
                <a:solidFill>
                  <a:srgbClr val="1F4E79"/>
                </a:solidFill>
                <a:latin typeface="Times New Roman"/>
                <a:cs typeface="Times New Roman"/>
              </a:rPr>
              <a:t>ОРКСЭ</a:t>
            </a:r>
            <a:r>
              <a:rPr sz="2100" i="1" spc="-6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является</a:t>
            </a:r>
            <a:r>
              <a:rPr sz="2100" spc="-65" dirty="0">
                <a:latin typeface="Times New Roman"/>
                <a:cs typeface="Times New Roman"/>
              </a:rPr>
              <a:t> </a:t>
            </a:r>
            <a:r>
              <a:rPr sz="2100" spc="-20" dirty="0">
                <a:latin typeface="Times New Roman"/>
                <a:cs typeface="Times New Roman"/>
              </a:rPr>
              <a:t>формирование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у</a:t>
            </a:r>
            <a:r>
              <a:rPr sz="2100" spc="-100" dirty="0">
                <a:latin typeface="Times New Roman"/>
                <a:cs typeface="Times New Roman"/>
              </a:rPr>
              <a:t> </a:t>
            </a:r>
            <a:r>
              <a:rPr sz="2100" spc="-20" dirty="0">
                <a:latin typeface="Times New Roman"/>
                <a:cs typeface="Times New Roman"/>
              </a:rPr>
              <a:t>обучающегося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spc="-20" dirty="0">
                <a:latin typeface="Times New Roman"/>
                <a:cs typeface="Times New Roman"/>
              </a:rPr>
              <a:t>мотивации</a:t>
            </a:r>
            <a:r>
              <a:rPr sz="2100" spc="-6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к</a:t>
            </a:r>
            <a:r>
              <a:rPr sz="2100" spc="-10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осознанному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нравственному </a:t>
            </a:r>
            <a:r>
              <a:rPr sz="2100" spc="-20" dirty="0">
                <a:latin typeface="Times New Roman"/>
                <a:cs typeface="Times New Roman"/>
              </a:rPr>
              <a:t>поведению,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основанному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на</a:t>
            </a:r>
            <a:r>
              <a:rPr sz="2100" spc="-9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знании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и</a:t>
            </a:r>
            <a:r>
              <a:rPr sz="2100" spc="-114" dirty="0">
                <a:latin typeface="Times New Roman"/>
                <a:cs typeface="Times New Roman"/>
              </a:rPr>
              <a:t> </a:t>
            </a:r>
            <a:r>
              <a:rPr sz="2100" spc="-20" dirty="0">
                <a:latin typeface="Times New Roman"/>
                <a:cs typeface="Times New Roman"/>
              </a:rPr>
              <a:t>уважении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spc="-35" dirty="0">
                <a:latin typeface="Times New Roman"/>
                <a:cs typeface="Times New Roman"/>
              </a:rPr>
              <a:t>культурных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и</a:t>
            </a:r>
            <a:r>
              <a:rPr sz="2100" spc="-114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религиозных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традиций </a:t>
            </a:r>
            <a:r>
              <a:rPr sz="2100" spc="-25" dirty="0">
                <a:latin typeface="Times New Roman"/>
                <a:cs typeface="Times New Roman"/>
              </a:rPr>
              <a:t>многонационального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народа</a:t>
            </a:r>
            <a:r>
              <a:rPr sz="2100" spc="-7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России,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а</a:t>
            </a:r>
            <a:r>
              <a:rPr sz="2100" spc="-10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также</a:t>
            </a:r>
            <a:r>
              <a:rPr sz="2100" spc="-9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к</a:t>
            </a:r>
            <a:r>
              <a:rPr sz="2100" spc="-1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диалогу</a:t>
            </a:r>
            <a:r>
              <a:rPr sz="2100" spc="-7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с</a:t>
            </a:r>
            <a:r>
              <a:rPr sz="2100" spc="-90" dirty="0">
                <a:latin typeface="Times New Roman"/>
                <a:cs typeface="Times New Roman"/>
              </a:rPr>
              <a:t> </a:t>
            </a:r>
            <a:r>
              <a:rPr sz="2100" spc="-20" dirty="0">
                <a:latin typeface="Times New Roman"/>
                <a:cs typeface="Times New Roman"/>
              </a:rPr>
              <a:t>представителями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других</a:t>
            </a:r>
            <a:r>
              <a:rPr sz="2100" spc="-40" dirty="0">
                <a:latin typeface="Times New Roman"/>
                <a:cs typeface="Times New Roman"/>
              </a:rPr>
              <a:t> культур </a:t>
            </a:r>
            <a:r>
              <a:rPr sz="2100" spc="-50" dirty="0">
                <a:latin typeface="Times New Roman"/>
                <a:cs typeface="Times New Roman"/>
              </a:rPr>
              <a:t>и </a:t>
            </a:r>
            <a:r>
              <a:rPr sz="2100" spc="-10" dirty="0">
                <a:latin typeface="Times New Roman"/>
                <a:cs typeface="Times New Roman"/>
              </a:rPr>
              <a:t>мировоззрений.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2D75B6"/>
                </a:solidFill>
                <a:latin typeface="Times New Roman"/>
                <a:cs typeface="Times New Roman"/>
              </a:rPr>
              <a:t>З</a:t>
            </a:r>
            <a:r>
              <a:rPr sz="2100" i="1" dirty="0">
                <a:solidFill>
                  <a:srgbClr val="1F4E79"/>
                </a:solidFill>
                <a:latin typeface="Times New Roman"/>
                <a:cs typeface="Times New Roman"/>
              </a:rPr>
              <a:t>адачами</a:t>
            </a:r>
            <a:r>
              <a:rPr sz="2100" i="1" spc="-10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1F4E79"/>
                </a:solidFill>
                <a:latin typeface="Times New Roman"/>
                <a:cs typeface="Times New Roman"/>
              </a:rPr>
              <a:t>ОРКСЭ</a:t>
            </a:r>
            <a:r>
              <a:rPr sz="2100" i="1" spc="-6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являются: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spc="-20" dirty="0">
                <a:latin typeface="Times New Roman"/>
                <a:cs typeface="Times New Roman"/>
              </a:rPr>
              <a:t>знакомство</a:t>
            </a:r>
            <a:r>
              <a:rPr sz="2100" spc="-10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обучающихся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с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основами</a:t>
            </a:r>
            <a:r>
              <a:rPr sz="2100" spc="-9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православной, </a:t>
            </a:r>
            <a:r>
              <a:rPr sz="2100" spc="-25" dirty="0">
                <a:latin typeface="Times New Roman"/>
                <a:cs typeface="Times New Roman"/>
              </a:rPr>
              <a:t>мусульманской,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spc="-35" dirty="0">
                <a:latin typeface="Times New Roman"/>
                <a:cs typeface="Times New Roman"/>
              </a:rPr>
              <a:t>буддийской, </a:t>
            </a:r>
            <a:r>
              <a:rPr sz="2100" spc="-30" dirty="0">
                <a:latin typeface="Times New Roman"/>
                <a:cs typeface="Times New Roman"/>
              </a:rPr>
              <a:t>иудейской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spc="-25" dirty="0">
                <a:latin typeface="Times New Roman"/>
                <a:cs typeface="Times New Roman"/>
              </a:rPr>
              <a:t>культур,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основами</a:t>
            </a:r>
            <a:r>
              <a:rPr sz="2100" spc="-9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мировых</a:t>
            </a:r>
            <a:r>
              <a:rPr sz="2100" spc="-10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религиозных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spc="-25" dirty="0">
                <a:latin typeface="Times New Roman"/>
                <a:cs typeface="Times New Roman"/>
              </a:rPr>
              <a:t>культур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и</a:t>
            </a:r>
            <a:r>
              <a:rPr sz="2100" spc="-8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светской </a:t>
            </a:r>
            <a:r>
              <a:rPr sz="2100" dirty="0">
                <a:latin typeface="Times New Roman"/>
                <a:cs typeface="Times New Roman"/>
              </a:rPr>
              <a:t>этики</a:t>
            </a:r>
            <a:r>
              <a:rPr sz="2100" spc="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по</a:t>
            </a:r>
            <a:r>
              <a:rPr sz="2100" spc="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выбору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родителей;</a:t>
            </a:r>
            <a:r>
              <a:rPr sz="2100" spc="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развитие</a:t>
            </a:r>
            <a:r>
              <a:rPr sz="2100" spc="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представлений</a:t>
            </a:r>
            <a:r>
              <a:rPr sz="2100" spc="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обучающихся</a:t>
            </a:r>
            <a:r>
              <a:rPr sz="2100" spc="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о</a:t>
            </a:r>
            <a:r>
              <a:rPr sz="2100" spc="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значении</a:t>
            </a:r>
            <a:r>
              <a:rPr sz="2100" spc="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нравственных</a:t>
            </a:r>
            <a:r>
              <a:rPr sz="2100" spc="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норм</a:t>
            </a:r>
            <a:r>
              <a:rPr sz="2100" spc="50" dirty="0">
                <a:latin typeface="Times New Roman"/>
                <a:cs typeface="Times New Roman"/>
              </a:rPr>
              <a:t> </a:t>
            </a:r>
            <a:r>
              <a:rPr sz="2100" spc="-50" dirty="0">
                <a:latin typeface="Times New Roman"/>
                <a:cs typeface="Times New Roman"/>
              </a:rPr>
              <a:t>и </a:t>
            </a:r>
            <a:r>
              <a:rPr sz="2100" dirty="0">
                <a:latin typeface="Times New Roman"/>
                <a:cs typeface="Times New Roman"/>
              </a:rPr>
              <a:t>ценностей</a:t>
            </a:r>
            <a:r>
              <a:rPr sz="2100" spc="7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в</a:t>
            </a:r>
            <a:r>
              <a:rPr sz="2100" spc="8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жизни</a:t>
            </a:r>
            <a:r>
              <a:rPr sz="2100" spc="10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личности,</a:t>
            </a:r>
            <a:r>
              <a:rPr sz="2100" spc="8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семьи,</a:t>
            </a:r>
            <a:r>
              <a:rPr sz="2100" spc="9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общества;</a:t>
            </a:r>
            <a:r>
              <a:rPr sz="2100" spc="1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формирование</a:t>
            </a:r>
            <a:r>
              <a:rPr sz="2100" spc="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ценностно-смысловой</a:t>
            </a:r>
            <a:r>
              <a:rPr sz="2100" spc="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сферы</a:t>
            </a:r>
            <a:r>
              <a:rPr sz="2100" spc="3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личности</a:t>
            </a:r>
            <a:r>
              <a:rPr sz="2100" spc="5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с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учётом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мировоззренческих</a:t>
            </a:r>
            <a:r>
              <a:rPr sz="2100" spc="-7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и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spc="-25" dirty="0">
                <a:latin typeface="Times New Roman"/>
                <a:cs typeface="Times New Roman"/>
              </a:rPr>
              <a:t>культурных</a:t>
            </a:r>
            <a:r>
              <a:rPr sz="2100" spc="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особенностей</a:t>
            </a:r>
            <a:r>
              <a:rPr sz="2100" spc="-8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и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потребностей</a:t>
            </a:r>
            <a:r>
              <a:rPr sz="2100" spc="-8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семьи;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развитие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способностей обучающихся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к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общению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в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полиэтничной,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разномировоззренческой</a:t>
            </a:r>
            <a:r>
              <a:rPr sz="2100" spc="-7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и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многоконфессиональной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среде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spc="-25" dirty="0">
                <a:latin typeface="Times New Roman"/>
                <a:cs typeface="Times New Roman"/>
              </a:rPr>
              <a:t>на </a:t>
            </a:r>
            <a:r>
              <a:rPr sz="2100" dirty="0">
                <a:latin typeface="Times New Roman"/>
                <a:cs typeface="Times New Roman"/>
              </a:rPr>
              <a:t>основе</a:t>
            </a:r>
            <a:r>
              <a:rPr sz="2100" spc="-7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взаимного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уважения</a:t>
            </a:r>
            <a:r>
              <a:rPr sz="2100" spc="-6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и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диалога.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В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соответствии</a:t>
            </a:r>
            <a:r>
              <a:rPr sz="2100" spc="-10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с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ФГОС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НОО</a:t>
            </a:r>
            <a:r>
              <a:rPr sz="2100" spc="-6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определены</a:t>
            </a:r>
            <a:r>
              <a:rPr sz="2100" spc="-7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предметные</a:t>
            </a:r>
            <a:endParaRPr sz="2100">
              <a:latin typeface="Times New Roman"/>
              <a:cs typeface="Times New Roman"/>
            </a:endParaRPr>
          </a:p>
          <a:p>
            <a:pPr marL="12700" marR="81280">
              <a:lnSpc>
                <a:spcPct val="100000"/>
              </a:lnSpc>
              <a:spcBef>
                <a:spcPts val="10"/>
              </a:spcBef>
            </a:pPr>
            <a:r>
              <a:rPr sz="2100" spc="-25" dirty="0">
                <a:latin typeface="Times New Roman"/>
                <a:cs typeface="Times New Roman"/>
              </a:rPr>
              <a:t>результаты </a:t>
            </a:r>
            <a:r>
              <a:rPr sz="2100" dirty="0">
                <a:latin typeface="Times New Roman"/>
                <a:cs typeface="Times New Roman"/>
              </a:rPr>
              <a:t>по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каждому</a:t>
            </a:r>
            <a:r>
              <a:rPr sz="2100" spc="-8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учебному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модулю.</a:t>
            </a:r>
            <a:r>
              <a:rPr sz="2100" spc="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Предмет</a:t>
            </a:r>
            <a:r>
              <a:rPr sz="2100" spc="-10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имеет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особое</a:t>
            </a:r>
            <a:r>
              <a:rPr sz="2100" spc="-9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значение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для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реализации </a:t>
            </a:r>
            <a:r>
              <a:rPr sz="2100" i="1" spc="-10" dirty="0">
                <a:solidFill>
                  <a:srgbClr val="1F4E79"/>
                </a:solidFill>
                <a:latin typeface="Times New Roman"/>
                <a:cs typeface="Times New Roman"/>
              </a:rPr>
              <a:t>Программы </a:t>
            </a:r>
            <a:r>
              <a:rPr sz="2100" i="1" dirty="0">
                <a:solidFill>
                  <a:srgbClr val="1F4E79"/>
                </a:solidFill>
                <a:latin typeface="Times New Roman"/>
                <a:cs typeface="Times New Roman"/>
              </a:rPr>
              <a:t>развития</a:t>
            </a:r>
            <a:r>
              <a:rPr sz="2100" i="1" spc="-8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1F4E79"/>
                </a:solidFill>
                <a:latin typeface="Times New Roman"/>
                <a:cs typeface="Times New Roman"/>
              </a:rPr>
              <a:t>ОО</a:t>
            </a:r>
            <a:r>
              <a:rPr sz="2100" i="1" spc="-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(какие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проекты),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1F4E79"/>
                </a:solidFill>
                <a:latin typeface="Times New Roman"/>
                <a:cs typeface="Times New Roman"/>
              </a:rPr>
              <a:t>Программы</a:t>
            </a:r>
            <a:r>
              <a:rPr sz="2100" i="1" spc="-9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1F4E79"/>
                </a:solidFill>
                <a:latin typeface="Times New Roman"/>
                <a:cs typeface="Times New Roman"/>
              </a:rPr>
              <a:t>воспитания</a:t>
            </a:r>
            <a:r>
              <a:rPr sz="2100" i="1" spc="-2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(какие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модули),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1F4E79"/>
                </a:solidFill>
                <a:latin typeface="Times New Roman"/>
                <a:cs typeface="Times New Roman"/>
              </a:rPr>
              <a:t>плана</a:t>
            </a:r>
            <a:r>
              <a:rPr sz="2100" i="1" spc="-7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1F4E79"/>
                </a:solidFill>
                <a:latin typeface="Times New Roman"/>
                <a:cs typeface="Times New Roman"/>
              </a:rPr>
              <a:t>воспитательной </a:t>
            </a:r>
            <a:r>
              <a:rPr sz="2100" i="1" dirty="0">
                <a:solidFill>
                  <a:srgbClr val="1F4E79"/>
                </a:solidFill>
                <a:latin typeface="Times New Roman"/>
                <a:cs typeface="Times New Roman"/>
              </a:rPr>
              <a:t>деятельности</a:t>
            </a:r>
            <a:r>
              <a:rPr sz="2100" i="1" spc="-5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(основные</a:t>
            </a:r>
            <a:r>
              <a:rPr sz="2100" spc="-7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образовательные</a:t>
            </a:r>
            <a:r>
              <a:rPr sz="2100" spc="-7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события).</a:t>
            </a:r>
            <a:endParaRPr sz="2100">
              <a:latin typeface="Times New Roman"/>
              <a:cs typeface="Times New Roman"/>
            </a:endParaRPr>
          </a:p>
          <a:p>
            <a:pPr marL="12700" marR="141605">
              <a:lnSpc>
                <a:spcPct val="100000"/>
              </a:lnSpc>
              <a:spcBef>
                <a:spcPts val="5"/>
              </a:spcBef>
            </a:pPr>
            <a:r>
              <a:rPr sz="2100" dirty="0">
                <a:latin typeface="Times New Roman"/>
                <a:cs typeface="Times New Roman"/>
              </a:rPr>
              <a:t>По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предмету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1F4E79"/>
                </a:solidFill>
                <a:latin typeface="Times New Roman"/>
                <a:cs typeface="Times New Roman"/>
              </a:rPr>
              <a:t>не</a:t>
            </a:r>
            <a:r>
              <a:rPr sz="2100" i="1" spc="-2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1F4E79"/>
                </a:solidFill>
                <a:latin typeface="Times New Roman"/>
                <a:cs typeface="Times New Roman"/>
              </a:rPr>
              <a:t>предполагается</a:t>
            </a:r>
            <a:r>
              <a:rPr sz="2100" i="1" spc="-9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1F4E79"/>
                </a:solidFill>
                <a:latin typeface="Times New Roman"/>
                <a:cs typeface="Times New Roman"/>
              </a:rPr>
              <a:t>выставление</a:t>
            </a:r>
            <a:r>
              <a:rPr sz="2100" i="1" spc="-8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1F4E79"/>
                </a:solidFill>
                <a:latin typeface="Times New Roman"/>
                <a:cs typeface="Times New Roman"/>
              </a:rPr>
              <a:t>отметок</a:t>
            </a:r>
            <a:r>
              <a:rPr sz="2100" dirty="0">
                <a:latin typeface="Times New Roman"/>
                <a:cs typeface="Times New Roman"/>
              </a:rPr>
              <a:t>.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Интерес</a:t>
            </a:r>
            <a:r>
              <a:rPr sz="2100" spc="-6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к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изучению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предмета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создаётся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в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spc="-25" dirty="0">
                <a:latin typeface="Times New Roman"/>
                <a:cs typeface="Times New Roman"/>
              </a:rPr>
              <a:t>том </a:t>
            </a:r>
            <a:r>
              <a:rPr sz="2100" dirty="0">
                <a:latin typeface="Times New Roman"/>
                <a:cs typeface="Times New Roman"/>
              </a:rPr>
              <a:t>числе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безотметочным</a:t>
            </a:r>
            <a:r>
              <a:rPr sz="2100" spc="-7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оцениванием,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поощрением</a:t>
            </a:r>
            <a:r>
              <a:rPr sz="2100" spc="-7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образовательных</a:t>
            </a:r>
            <a:r>
              <a:rPr sz="2100" spc="-7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индивидуальных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достижений</a:t>
            </a:r>
            <a:r>
              <a:rPr sz="2100" spc="-65" dirty="0">
                <a:latin typeface="Times New Roman"/>
                <a:cs typeface="Times New Roman"/>
              </a:rPr>
              <a:t> </a:t>
            </a:r>
            <a:r>
              <a:rPr sz="2100" spc="-50" dirty="0">
                <a:latin typeface="Times New Roman"/>
                <a:cs typeface="Times New Roman"/>
              </a:rPr>
              <a:t>и </a:t>
            </a:r>
            <a:r>
              <a:rPr sz="2100" spc="-25" dirty="0">
                <a:latin typeface="Times New Roman"/>
                <a:cs typeface="Times New Roman"/>
              </a:rPr>
              <a:t>результатов</a:t>
            </a:r>
            <a:r>
              <a:rPr sz="2100" spc="-8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каждого</a:t>
            </a:r>
            <a:r>
              <a:rPr sz="2100" spc="-9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ученика.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275" y="113982"/>
            <a:ext cx="11861800" cy="5580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222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Учебный</a:t>
            </a:r>
            <a:r>
              <a:rPr sz="1800" b="1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модуль</a:t>
            </a:r>
            <a:r>
              <a:rPr sz="1800" b="1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«Основы</a:t>
            </a:r>
            <a:r>
              <a:rPr sz="1800" b="1" spc="-8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религиозных</a:t>
            </a:r>
            <a:r>
              <a:rPr sz="1800" b="1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культур</a:t>
            </a:r>
            <a:r>
              <a:rPr sz="1800" b="1" spc="-9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народов</a:t>
            </a:r>
            <a:r>
              <a:rPr sz="1800" b="1" spc="-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России»</a:t>
            </a:r>
            <a:endParaRPr sz="1800">
              <a:latin typeface="Times New Roman"/>
              <a:cs typeface="Times New Roman"/>
            </a:endParaRPr>
          </a:p>
          <a:p>
            <a:pPr marL="12700" marR="5080" indent="144780" algn="just">
              <a:lnSpc>
                <a:spcPct val="150100"/>
              </a:lnSpc>
              <a:spcBef>
                <a:spcPts val="400"/>
              </a:spcBef>
            </a:pPr>
            <a:r>
              <a:rPr sz="1800" b="1" dirty="0">
                <a:latin typeface="Times New Roman"/>
                <a:cs typeface="Times New Roman"/>
              </a:rPr>
              <a:t>Россия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—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наша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Родина.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Культура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религия.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Религиозная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культура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народов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России.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Мировые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религии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иудаизм.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Их </a:t>
            </a:r>
            <a:r>
              <a:rPr sz="1800" dirty="0">
                <a:latin typeface="Times New Roman"/>
                <a:cs typeface="Times New Roman"/>
              </a:rPr>
              <a:t>основатели.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Священные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книги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христианства,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ислама,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иудаизма,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буддизма.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Хранители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предания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религиях.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Человек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в </a:t>
            </a:r>
            <a:r>
              <a:rPr sz="1800" dirty="0">
                <a:latin typeface="Times New Roman"/>
                <a:cs typeface="Times New Roman"/>
              </a:rPr>
              <a:t>религиозных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традициях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народов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России.</a:t>
            </a:r>
            <a:r>
              <a:rPr sz="1800" spc="3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Добро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зло.</a:t>
            </a:r>
            <a:r>
              <a:rPr sz="1800" spc="3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Священные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сооружения.</a:t>
            </a:r>
            <a:r>
              <a:rPr sz="1800" spc="3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Искусство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религиозной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культуре. </a:t>
            </a:r>
            <a:r>
              <a:rPr sz="1800" dirty="0">
                <a:latin typeface="Times New Roman"/>
                <a:cs typeface="Times New Roman"/>
              </a:rPr>
              <a:t>Религия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мораль.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Нравственные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заповеди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христианства,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ислама,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иудаизма,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буддизма.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Обычаи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обряды.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Праздники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и </a:t>
            </a:r>
            <a:r>
              <a:rPr sz="1800" dirty="0">
                <a:latin typeface="Times New Roman"/>
                <a:cs typeface="Times New Roman"/>
              </a:rPr>
              <a:t>календари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религиях.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Семья,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семейные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ценности.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Долг,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свобода,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ответственность,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труд.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Милосердие,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забота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слабых, </a:t>
            </a:r>
            <a:r>
              <a:rPr sz="1800" dirty="0">
                <a:latin typeface="Times New Roman"/>
                <a:cs typeface="Times New Roman"/>
              </a:rPr>
              <a:t>взаимопомощь,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социальные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проблемы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общества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отношение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ним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разных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религий.</a:t>
            </a:r>
            <a:endParaRPr sz="1800">
              <a:latin typeface="Times New Roman"/>
              <a:cs typeface="Times New Roman"/>
            </a:endParaRPr>
          </a:p>
          <a:p>
            <a:pPr marL="156845" algn="just">
              <a:lnSpc>
                <a:spcPct val="100000"/>
              </a:lnSpc>
              <a:spcBef>
                <a:spcPts val="1085"/>
              </a:spcBef>
            </a:pPr>
            <a:r>
              <a:rPr sz="1800" b="1" dirty="0">
                <a:latin typeface="Times New Roman"/>
                <a:cs typeface="Times New Roman"/>
              </a:rPr>
              <a:t>Любовь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уважение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к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Times New Roman"/>
                <a:cs typeface="Times New Roman"/>
              </a:rPr>
              <a:t>Отечеству.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Патриотизм</a:t>
            </a:r>
            <a:r>
              <a:rPr sz="1800" b="1" spc="-10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многонационального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многоконфессионального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народа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России.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800">
              <a:latin typeface="Times New Roman"/>
              <a:cs typeface="Times New Roman"/>
            </a:endParaRPr>
          </a:p>
          <a:p>
            <a:pPr marR="13335" algn="r">
              <a:lnSpc>
                <a:spcPct val="100000"/>
              </a:lnSpc>
            </a:pP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Основные</a:t>
            </a:r>
            <a:r>
              <a:rPr sz="1800" b="1" spc="-6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методы:</a:t>
            </a:r>
            <a:r>
              <a:rPr sz="1800" b="1" spc="-7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сравнение</a:t>
            </a:r>
            <a:r>
              <a:rPr sz="1800" b="1" spc="-5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(общее</a:t>
            </a:r>
            <a:r>
              <a:rPr sz="1800" b="1" spc="-5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и</a:t>
            </a:r>
            <a:r>
              <a:rPr sz="1800" b="1" spc="-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отличия,</a:t>
            </a:r>
            <a:r>
              <a:rPr sz="1800" b="1" spc="-10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особенности),</a:t>
            </a:r>
            <a:endParaRPr sz="1800">
              <a:latin typeface="Times New Roman"/>
              <a:cs typeface="Times New Roman"/>
            </a:endParaRPr>
          </a:p>
          <a:p>
            <a:pPr marR="8255" algn="r">
              <a:lnSpc>
                <a:spcPct val="100000"/>
              </a:lnSpc>
              <a:spcBef>
                <a:spcPts val="1080"/>
              </a:spcBef>
            </a:pP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групповые</a:t>
            </a:r>
            <a:r>
              <a:rPr sz="1800" b="1" spc="-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сообщения</a:t>
            </a:r>
            <a:r>
              <a:rPr sz="1800" b="1" spc="-3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–</a:t>
            </a:r>
            <a:r>
              <a:rPr sz="18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презентации,</a:t>
            </a:r>
            <a:r>
              <a:rPr sz="1800" b="1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таблицы,</a:t>
            </a:r>
            <a:r>
              <a:rPr sz="1800" b="1" spc="-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иллюстрации</a:t>
            </a:r>
            <a:r>
              <a:rPr sz="1800" b="1" spc="-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(символы),</a:t>
            </a:r>
            <a:r>
              <a:rPr sz="18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опросы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10"/>
              </a:spcBef>
            </a:pPr>
            <a:endParaRPr sz="1800">
              <a:latin typeface="Times New Roman"/>
              <a:cs typeface="Times New Roman"/>
            </a:endParaRPr>
          </a:p>
          <a:p>
            <a:pPr marR="8890" algn="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ОРКСЭ.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Основы</a:t>
            </a:r>
            <a:r>
              <a:rPr sz="1800" b="1" spc="-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религиозных</a:t>
            </a:r>
            <a:r>
              <a:rPr sz="1800" b="1" spc="-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1F4E79"/>
                </a:solidFill>
                <a:latin typeface="Times New Roman"/>
                <a:cs typeface="Times New Roman"/>
              </a:rPr>
              <a:t>культур</a:t>
            </a:r>
            <a:r>
              <a:rPr sz="1800" b="1" spc="-8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народов</a:t>
            </a:r>
            <a:r>
              <a:rPr sz="1800" b="1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России</a:t>
            </a:r>
            <a:r>
              <a:rPr sz="1800" spc="-1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R="7620" algn="r">
              <a:lnSpc>
                <a:spcPct val="100000"/>
              </a:lnSpc>
              <a:spcBef>
                <a:spcPts val="960"/>
              </a:spcBef>
            </a:pPr>
            <a:r>
              <a:rPr sz="1800" spc="-10" dirty="0">
                <a:latin typeface="Times New Roman"/>
                <a:cs typeface="Times New Roman"/>
              </a:rPr>
              <a:t>Беглов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А.Л.,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Саплина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Е.В.,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Токарева </a:t>
            </a:r>
            <a:r>
              <a:rPr sz="1800" dirty="0">
                <a:latin typeface="Times New Roman"/>
                <a:cs typeface="Times New Roman"/>
              </a:rPr>
              <a:t>Е.С.,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Ярлыкапов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А.А.,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10-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е</a:t>
            </a:r>
            <a:r>
              <a:rPr sz="1800" b="1" spc="-3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издание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380" y="3429000"/>
            <a:ext cx="2405380" cy="31826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574421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imes New Roman"/>
                <a:cs typeface="Times New Roman"/>
              </a:rPr>
              <a:t>—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1877" y="25082"/>
            <a:ext cx="1106424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2740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Предметные</a:t>
            </a:r>
            <a:r>
              <a:rPr sz="1800" b="1" spc="-9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результаты</a:t>
            </a:r>
            <a:r>
              <a:rPr sz="1800" b="1" spc="-9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освоения</a:t>
            </a:r>
            <a:r>
              <a:rPr sz="1800" b="1" spc="-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1800" b="1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программы</a:t>
            </a:r>
            <a:r>
              <a:rPr sz="1800" b="1" spc="-3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учебного</a:t>
            </a:r>
            <a:r>
              <a:rPr sz="1800" b="1" spc="-6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модуля</a:t>
            </a:r>
            <a:endParaRPr sz="1800">
              <a:latin typeface="Times New Roman"/>
              <a:cs typeface="Times New Roman"/>
            </a:endParaRPr>
          </a:p>
          <a:p>
            <a:pPr marR="767080" algn="ctr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«Основы</a:t>
            </a:r>
            <a:r>
              <a:rPr sz="1800" b="1" spc="-7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религиозных</a:t>
            </a:r>
            <a:r>
              <a:rPr sz="1800" b="1" spc="-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культур</a:t>
            </a:r>
            <a:r>
              <a:rPr sz="1800" b="1" spc="-8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народов</a:t>
            </a:r>
            <a:r>
              <a:rPr sz="1800" b="1" spc="-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России»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называть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традиционные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религии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России,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народы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России,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которых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традиционными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религиями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исторически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848423"/>
            <a:ext cx="12040235" cy="6062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480" marR="635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являются</a:t>
            </a:r>
            <a:r>
              <a:rPr sz="1800" spc="23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православие,</a:t>
            </a:r>
            <a:r>
              <a:rPr sz="1800" spc="2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ислам,</a:t>
            </a:r>
            <a:r>
              <a:rPr sz="1800" spc="229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буддизм,</a:t>
            </a:r>
            <a:r>
              <a:rPr sz="1800" spc="24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иудаизм;</a:t>
            </a:r>
            <a:r>
              <a:rPr sz="1800" spc="24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рассказывать</a:t>
            </a:r>
            <a:r>
              <a:rPr sz="1800" spc="24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23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нравственных</a:t>
            </a:r>
            <a:r>
              <a:rPr sz="1800" spc="23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заповедях,</a:t>
            </a:r>
            <a:r>
              <a:rPr sz="1800" spc="2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нормах</a:t>
            </a:r>
            <a:r>
              <a:rPr sz="1800" spc="2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морали</a:t>
            </a:r>
            <a:r>
              <a:rPr sz="1800" spc="240" dirty="0">
                <a:latin typeface="Times New Roman"/>
                <a:cs typeface="Times New Roman"/>
              </a:rPr>
              <a:t>  </a:t>
            </a:r>
            <a:r>
              <a:rPr sz="1800" spc="-50" dirty="0">
                <a:latin typeface="Times New Roman"/>
                <a:cs typeface="Times New Roman"/>
              </a:rPr>
              <a:t>в </a:t>
            </a:r>
            <a:r>
              <a:rPr sz="1800" dirty="0">
                <a:latin typeface="Times New Roman"/>
                <a:cs typeface="Times New Roman"/>
              </a:rPr>
              <a:t>традиционных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религиях</a:t>
            </a:r>
            <a:r>
              <a:rPr sz="1800" spc="3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России</a:t>
            </a:r>
            <a:r>
              <a:rPr sz="1800" spc="3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(православие,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ислам,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буддизм,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иудаизм),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их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значении</a:t>
            </a:r>
            <a:r>
              <a:rPr sz="1800" spc="3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3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выстраивании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отношений</a:t>
            </a:r>
            <a:r>
              <a:rPr sz="1800" spc="31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в </a:t>
            </a:r>
            <a:r>
              <a:rPr sz="1800" dirty="0">
                <a:latin typeface="Times New Roman"/>
                <a:cs typeface="Times New Roman"/>
              </a:rPr>
              <a:t>семье,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между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людьми;</a:t>
            </a:r>
            <a:endParaRPr sz="1800">
              <a:latin typeface="Times New Roman"/>
              <a:cs typeface="Times New Roman"/>
            </a:endParaRPr>
          </a:p>
          <a:p>
            <a:pPr marL="914400" marR="7620" indent="-914400" algn="r">
              <a:lnSpc>
                <a:spcPct val="100000"/>
              </a:lnSpc>
              <a:spcBef>
                <a:spcPts val="5"/>
              </a:spcBef>
              <a:buChar char="—"/>
              <a:tabLst>
                <a:tab pos="914400" algn="l"/>
              </a:tabLst>
            </a:pPr>
            <a:r>
              <a:rPr sz="1800" dirty="0">
                <a:latin typeface="Times New Roman"/>
                <a:cs typeface="Times New Roman"/>
              </a:rPr>
              <a:t>раскрывать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основное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содержание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нравственных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категорий</a:t>
            </a:r>
            <a:r>
              <a:rPr sz="1800" spc="-20" dirty="0">
                <a:latin typeface="Times New Roman"/>
                <a:cs typeface="Times New Roman"/>
              </a:rPr>
              <a:t> (долг,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свобода,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ответственность,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милосердие,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забота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endParaRPr sz="1800">
              <a:latin typeface="Times New Roman"/>
              <a:cs typeface="Times New Roman"/>
            </a:endParaRPr>
          </a:p>
          <a:p>
            <a:pPr marR="8255" algn="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слабых,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взаимопомощь)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религиозной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культуре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народов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России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(православии,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исламе,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буддизме,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иудаизме);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объяснять</a:t>
            </a:r>
            <a:endParaRPr sz="1800">
              <a:latin typeface="Times New Roman"/>
              <a:cs typeface="Times New Roman"/>
            </a:endParaRPr>
          </a:p>
          <a:p>
            <a:pPr marL="157480" algn="just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«золотое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правило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нравственности»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религиозных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традициях;</a:t>
            </a:r>
            <a:endParaRPr sz="1800">
              <a:latin typeface="Times New Roman"/>
              <a:cs typeface="Times New Roman"/>
            </a:endParaRPr>
          </a:p>
          <a:p>
            <a:pPr marL="927100" indent="-914400" algn="just">
              <a:lnSpc>
                <a:spcPct val="100000"/>
              </a:lnSpc>
              <a:buChar char="—"/>
              <a:tabLst>
                <a:tab pos="927100" algn="l"/>
              </a:tabLst>
            </a:pPr>
            <a:r>
              <a:rPr sz="1800" dirty="0">
                <a:latin typeface="Times New Roman"/>
                <a:cs typeface="Times New Roman"/>
              </a:rPr>
              <a:t>соотносить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нравственные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формы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поведения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нравственными</a:t>
            </a:r>
            <a:r>
              <a:rPr sz="1800" spc="2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нормами,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заповедями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традиционных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религиях</a:t>
            </a:r>
            <a:endParaRPr sz="1800">
              <a:latin typeface="Times New Roman"/>
              <a:cs typeface="Times New Roman"/>
            </a:endParaRPr>
          </a:p>
          <a:p>
            <a:pPr marL="15748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народов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России;</a:t>
            </a:r>
            <a:endParaRPr sz="1800">
              <a:latin typeface="Times New Roman"/>
              <a:cs typeface="Times New Roman"/>
            </a:endParaRPr>
          </a:p>
          <a:p>
            <a:pPr marL="927100" indent="-914400" algn="just">
              <a:lnSpc>
                <a:spcPct val="100000"/>
              </a:lnSpc>
              <a:buChar char="—"/>
              <a:tabLst>
                <a:tab pos="927100" algn="l"/>
              </a:tabLst>
            </a:pPr>
            <a:r>
              <a:rPr sz="1800" dirty="0">
                <a:latin typeface="Times New Roman"/>
                <a:cs typeface="Times New Roman"/>
              </a:rPr>
              <a:t>раскрывать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своими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словами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первоначальные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представления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мировоззрении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(картине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мира)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вероучении</a:t>
            </a:r>
            <a:endParaRPr sz="1800">
              <a:latin typeface="Times New Roman"/>
              <a:cs typeface="Times New Roman"/>
            </a:endParaRPr>
          </a:p>
          <a:p>
            <a:pPr marL="157480" algn="just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православия,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ислама,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буддизма,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иудаизма;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основателях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религий;</a:t>
            </a:r>
            <a:endParaRPr sz="1800">
              <a:latin typeface="Times New Roman"/>
              <a:cs typeface="Times New Roman"/>
            </a:endParaRPr>
          </a:p>
          <a:p>
            <a:pPr marL="157480" marR="9525" indent="-144780" algn="just">
              <a:lnSpc>
                <a:spcPct val="100000"/>
              </a:lnSpc>
              <a:buChar char="—"/>
              <a:tabLst>
                <a:tab pos="157480" algn="l"/>
                <a:tab pos="927100" algn="l"/>
              </a:tabLst>
            </a:pPr>
            <a:r>
              <a:rPr sz="1800" dirty="0">
                <a:latin typeface="Times New Roman"/>
                <a:cs typeface="Times New Roman"/>
              </a:rPr>
              <a:t>	рассказывать</a:t>
            </a:r>
            <a:r>
              <a:rPr sz="1800" spc="10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10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священных</a:t>
            </a:r>
            <a:r>
              <a:rPr sz="1800" spc="9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писаниях</a:t>
            </a:r>
            <a:r>
              <a:rPr sz="1800" spc="9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традиционных</a:t>
            </a:r>
            <a:r>
              <a:rPr sz="1800" spc="9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религий</a:t>
            </a:r>
            <a:r>
              <a:rPr sz="1800" spc="10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народов</a:t>
            </a:r>
            <a:r>
              <a:rPr sz="1800" spc="9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России</a:t>
            </a:r>
            <a:r>
              <a:rPr sz="1800" spc="9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(Библия,</a:t>
            </a:r>
            <a:r>
              <a:rPr sz="1800" spc="9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Коран,</a:t>
            </a:r>
            <a:r>
              <a:rPr sz="1800" spc="8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Трипитака </a:t>
            </a:r>
            <a:r>
              <a:rPr sz="1800" dirty="0">
                <a:latin typeface="Times New Roman"/>
                <a:cs typeface="Times New Roman"/>
              </a:rPr>
              <a:t>(Ганджур),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Танах),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хранителях</a:t>
            </a:r>
            <a:r>
              <a:rPr sz="1800" spc="3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предания</a:t>
            </a:r>
            <a:r>
              <a:rPr sz="1800" spc="40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служителях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религиозного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культа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(священники,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муллы,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ламы,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раввины), </a:t>
            </a:r>
            <a:r>
              <a:rPr sz="1800" dirty="0">
                <a:latin typeface="Times New Roman"/>
                <a:cs typeface="Times New Roman"/>
              </a:rPr>
              <a:t>религиозных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обрядах,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ритуалах,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обычаях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(1—</a:t>
            </a: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примера);</a:t>
            </a:r>
            <a:endParaRPr sz="1800">
              <a:latin typeface="Times New Roman"/>
              <a:cs typeface="Times New Roman"/>
            </a:endParaRPr>
          </a:p>
          <a:p>
            <a:pPr marL="157480" marR="5080" indent="-144780" algn="just">
              <a:lnSpc>
                <a:spcPct val="100000"/>
              </a:lnSpc>
              <a:spcBef>
                <a:spcPts val="5"/>
              </a:spcBef>
              <a:buChar char="—"/>
              <a:tabLst>
                <a:tab pos="157480" algn="l"/>
                <a:tab pos="985519" algn="l"/>
              </a:tabLst>
            </a:pPr>
            <a:r>
              <a:rPr sz="1800" dirty="0">
                <a:latin typeface="Times New Roman"/>
                <a:cs typeface="Times New Roman"/>
              </a:rPr>
              <a:t>	рассказывать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40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назначении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устройстве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священных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сооружений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(храмов)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традиционных</a:t>
            </a:r>
            <a:r>
              <a:rPr sz="1800" spc="40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религий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народов </a:t>
            </a:r>
            <a:r>
              <a:rPr sz="1800" dirty="0">
                <a:latin typeface="Times New Roman"/>
                <a:cs typeface="Times New Roman"/>
              </a:rPr>
              <a:t>России,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основных</a:t>
            </a:r>
            <a:r>
              <a:rPr sz="1800" spc="40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нормах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поведения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храмах,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общения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верующими;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рассказывать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религиозных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календарях</a:t>
            </a:r>
            <a:r>
              <a:rPr sz="1800" spc="409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и </a:t>
            </a:r>
            <a:r>
              <a:rPr sz="1800" dirty="0">
                <a:latin typeface="Times New Roman"/>
                <a:cs typeface="Times New Roman"/>
              </a:rPr>
              <a:t>праздниках</a:t>
            </a:r>
            <a:r>
              <a:rPr sz="1800" spc="8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традиционных</a:t>
            </a:r>
            <a:r>
              <a:rPr sz="1800" spc="9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религий</a:t>
            </a:r>
            <a:r>
              <a:rPr sz="1800" spc="9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народов</a:t>
            </a:r>
            <a:r>
              <a:rPr sz="1800" spc="8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России</a:t>
            </a:r>
            <a:r>
              <a:rPr sz="1800" spc="9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(православия,</a:t>
            </a:r>
            <a:r>
              <a:rPr sz="1800" spc="9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ислама,</a:t>
            </a:r>
            <a:r>
              <a:rPr sz="1800" spc="8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буддизма,</a:t>
            </a:r>
            <a:r>
              <a:rPr sz="1800" spc="10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иудаизма,</a:t>
            </a:r>
            <a:r>
              <a:rPr sz="1800" spc="9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не</a:t>
            </a:r>
            <a:r>
              <a:rPr sz="1800" spc="9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менее</a:t>
            </a:r>
            <a:r>
              <a:rPr sz="1800" spc="9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одного </a:t>
            </a:r>
            <a:r>
              <a:rPr sz="1800" dirty="0">
                <a:latin typeface="Times New Roman"/>
                <a:cs typeface="Times New Roman"/>
              </a:rPr>
              <a:t>религиозного</a:t>
            </a:r>
            <a:r>
              <a:rPr sz="1800" spc="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праздника</a:t>
            </a:r>
            <a:r>
              <a:rPr sz="1800" spc="4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каждой</a:t>
            </a:r>
            <a:r>
              <a:rPr sz="1800" spc="4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традиции);</a:t>
            </a:r>
            <a:r>
              <a:rPr sz="1800" spc="4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распознавать</a:t>
            </a:r>
            <a:r>
              <a:rPr sz="1800" spc="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религиозную</a:t>
            </a:r>
            <a:r>
              <a:rPr sz="1800" spc="2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символику</a:t>
            </a:r>
            <a:r>
              <a:rPr sz="1800" spc="45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традиционных</a:t>
            </a:r>
            <a:r>
              <a:rPr sz="1800" spc="4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религий</a:t>
            </a:r>
            <a:r>
              <a:rPr sz="1800" spc="4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народов </a:t>
            </a:r>
            <a:r>
              <a:rPr sz="1800" dirty="0">
                <a:latin typeface="Times New Roman"/>
                <a:cs typeface="Times New Roman"/>
              </a:rPr>
              <a:t>России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(православия,</a:t>
            </a:r>
            <a:r>
              <a:rPr sz="1800" spc="40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ислама,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буддизма,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иудаизма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минимально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одному</a:t>
            </a:r>
            <a:r>
              <a:rPr sz="1800" spc="3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символу),</a:t>
            </a:r>
            <a:r>
              <a:rPr sz="1800" spc="4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объяснять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своими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словами</a:t>
            </a:r>
            <a:r>
              <a:rPr sz="1800" spc="39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её </a:t>
            </a:r>
            <a:r>
              <a:rPr sz="1800" dirty="0">
                <a:latin typeface="Times New Roman"/>
                <a:cs typeface="Times New Roman"/>
              </a:rPr>
              <a:t>значение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религиозной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культуре;</a:t>
            </a:r>
            <a:r>
              <a:rPr sz="1800" spc="3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рассказывать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3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художественной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культуре</a:t>
            </a:r>
            <a:r>
              <a:rPr sz="1800" spc="3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традиционных</a:t>
            </a:r>
            <a:r>
              <a:rPr sz="1800" spc="3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религий</a:t>
            </a:r>
            <a:r>
              <a:rPr sz="1800" spc="3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народов</a:t>
            </a:r>
            <a:r>
              <a:rPr sz="1800" spc="3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России </a:t>
            </a:r>
            <a:r>
              <a:rPr sz="1800" dirty="0">
                <a:latin typeface="Times New Roman"/>
                <a:cs typeface="Times New Roman"/>
              </a:rPr>
              <a:t>(православные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иконы,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исламская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каллиграфия,</a:t>
            </a:r>
            <a:r>
              <a:rPr sz="1800" spc="1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буддийская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танкопись);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главных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особенностях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религиозного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искусства </a:t>
            </a:r>
            <a:r>
              <a:rPr sz="1800" dirty="0">
                <a:latin typeface="Times New Roman"/>
                <a:cs typeface="Times New Roman"/>
              </a:rPr>
              <a:t>православия,</a:t>
            </a:r>
            <a:r>
              <a:rPr sz="1800" spc="6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ислама,</a:t>
            </a:r>
            <a:r>
              <a:rPr sz="1800" spc="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буддизма,</a:t>
            </a:r>
            <a:r>
              <a:rPr sz="1800" spc="6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иудаизма</a:t>
            </a:r>
            <a:r>
              <a:rPr sz="1800" spc="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(архитектура,</a:t>
            </a:r>
            <a:r>
              <a:rPr sz="1800" spc="6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изобразительное</a:t>
            </a:r>
            <a:r>
              <a:rPr sz="1800" spc="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искусство,</a:t>
            </a:r>
            <a:r>
              <a:rPr sz="1800" spc="6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язык</a:t>
            </a:r>
            <a:r>
              <a:rPr sz="1800" spc="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поэтика</a:t>
            </a:r>
            <a:r>
              <a:rPr sz="1800" spc="55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религиозных </a:t>
            </a:r>
            <a:r>
              <a:rPr sz="1800" dirty="0">
                <a:latin typeface="Times New Roman"/>
                <a:cs typeface="Times New Roman"/>
              </a:rPr>
              <a:t>текстов,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музыки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или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звуковой</a:t>
            </a:r>
            <a:r>
              <a:rPr sz="1800" spc="-10" dirty="0">
                <a:latin typeface="Times New Roman"/>
                <a:cs typeface="Times New Roman"/>
              </a:rPr>
              <a:t> среды);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809" y="357504"/>
            <a:ext cx="11399520" cy="532828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sz="18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Модуль</a:t>
            </a:r>
            <a:r>
              <a:rPr sz="1800" b="1" spc="-5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«Основы</a:t>
            </a:r>
            <a:r>
              <a:rPr sz="1800" b="1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светской</a:t>
            </a:r>
            <a:r>
              <a:rPr sz="1800" b="1" spc="-8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этики»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sz="1800" b="1" dirty="0">
                <a:latin typeface="Times New Roman"/>
                <a:cs typeface="Times New Roman"/>
              </a:rPr>
              <a:t>Россия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—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наша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Родина.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Этика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её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значение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жизни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человека.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Праздники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как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одна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из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форм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исторической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памяти.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100"/>
              </a:lnSpc>
            </a:pPr>
            <a:r>
              <a:rPr sz="1800" dirty="0">
                <a:latin typeface="Times New Roman"/>
                <a:cs typeface="Times New Roman"/>
              </a:rPr>
              <a:t>Образцы</a:t>
            </a:r>
            <a:r>
              <a:rPr sz="1800" spc="3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нравственности</a:t>
            </a:r>
            <a:r>
              <a:rPr sz="1800" spc="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4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культуре</a:t>
            </a:r>
            <a:r>
              <a:rPr sz="1800" spc="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Отечества,</a:t>
            </a:r>
            <a:r>
              <a:rPr sz="1800" spc="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4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культурах</a:t>
            </a:r>
            <a:r>
              <a:rPr sz="1800" spc="4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разных</a:t>
            </a:r>
            <a:r>
              <a:rPr sz="1800" spc="3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народов</a:t>
            </a:r>
            <a:r>
              <a:rPr sz="1800" spc="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России.</a:t>
            </a:r>
            <a:r>
              <a:rPr sz="1800" spc="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Государство</a:t>
            </a:r>
            <a:r>
              <a:rPr sz="1800" spc="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45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мораль </a:t>
            </a:r>
            <a:r>
              <a:rPr sz="1800" dirty="0">
                <a:latin typeface="Times New Roman"/>
                <a:cs typeface="Times New Roman"/>
              </a:rPr>
              <a:t>гражданина,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основной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закон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(Конституция)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государстве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как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источник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российской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светской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(гражданской)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этики. </a:t>
            </a:r>
            <a:r>
              <a:rPr sz="1800" dirty="0">
                <a:latin typeface="Times New Roman"/>
                <a:cs typeface="Times New Roman"/>
              </a:rPr>
              <a:t>Трудовая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мораль.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Нравственные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традиции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предпринимательства.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Что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значит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быть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нравственным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наше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время. </a:t>
            </a:r>
            <a:r>
              <a:rPr sz="1800" dirty="0">
                <a:latin typeface="Times New Roman"/>
                <a:cs typeface="Times New Roman"/>
              </a:rPr>
              <a:t>Нравственные</a:t>
            </a:r>
            <a:r>
              <a:rPr sz="1800" spc="6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ценности,</a:t>
            </a:r>
            <a:r>
              <a:rPr sz="1800" spc="6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идеалы,</a:t>
            </a:r>
            <a:r>
              <a:rPr sz="1800" spc="6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принципы</a:t>
            </a:r>
            <a:r>
              <a:rPr sz="1800" spc="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морали.</a:t>
            </a:r>
            <a:r>
              <a:rPr sz="1800" spc="6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Нормы</a:t>
            </a:r>
            <a:r>
              <a:rPr sz="1800" spc="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морали.</a:t>
            </a:r>
            <a:r>
              <a:rPr sz="1800" spc="6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Семейные</a:t>
            </a:r>
            <a:r>
              <a:rPr sz="1800" spc="6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ценности</a:t>
            </a:r>
            <a:r>
              <a:rPr sz="1800" spc="6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этика</a:t>
            </a:r>
            <a:r>
              <a:rPr sz="1800" spc="60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семейных </a:t>
            </a:r>
            <a:r>
              <a:rPr sz="1800" dirty="0">
                <a:latin typeface="Times New Roman"/>
                <a:cs typeface="Times New Roman"/>
              </a:rPr>
              <a:t>отношений.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Этикет.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Образование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как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нравственная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норма.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Методы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нравственного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самосовершенствования.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ts val="3240"/>
              </a:lnSpc>
              <a:spcBef>
                <a:spcPts val="285"/>
              </a:spcBef>
            </a:pPr>
            <a:r>
              <a:rPr sz="1800" b="1" dirty="0">
                <a:latin typeface="Times New Roman"/>
                <a:cs typeface="Times New Roman"/>
              </a:rPr>
              <a:t>Любовь</a:t>
            </a:r>
            <a:r>
              <a:rPr sz="1800" b="1" spc="4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3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уважение</a:t>
            </a:r>
            <a:r>
              <a:rPr sz="1800" b="1" spc="4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к</a:t>
            </a:r>
            <a:r>
              <a:rPr sz="1800" b="1" spc="4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Отечеству.</a:t>
            </a:r>
            <a:r>
              <a:rPr sz="1800" b="1" spc="4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Патриотизм</a:t>
            </a:r>
            <a:r>
              <a:rPr sz="1800" b="1" spc="4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многонационального</a:t>
            </a:r>
            <a:r>
              <a:rPr sz="1800" b="1" spc="40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45" dirty="0">
                <a:latin typeface="Times New Roman"/>
                <a:cs typeface="Times New Roman"/>
              </a:rPr>
              <a:t>  </a:t>
            </a:r>
            <a:r>
              <a:rPr sz="1800" b="1" dirty="0">
                <a:latin typeface="Times New Roman"/>
                <a:cs typeface="Times New Roman"/>
              </a:rPr>
              <a:t>многоконфессионального</a:t>
            </a:r>
            <a:r>
              <a:rPr sz="1800" b="1" spc="45" dirty="0">
                <a:latin typeface="Times New Roman"/>
                <a:cs typeface="Times New Roman"/>
              </a:rPr>
              <a:t>  </a:t>
            </a:r>
            <a:r>
              <a:rPr sz="1800" b="1" spc="-10" dirty="0">
                <a:latin typeface="Times New Roman"/>
                <a:cs typeface="Times New Roman"/>
              </a:rPr>
              <a:t>народа России.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800">
              <a:latin typeface="Times New Roman"/>
              <a:cs typeface="Times New Roman"/>
            </a:endParaRPr>
          </a:p>
          <a:p>
            <a:pPr marR="12065" algn="r">
              <a:lnSpc>
                <a:spcPct val="100000"/>
              </a:lnSpc>
            </a:pP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Методы:</a:t>
            </a:r>
            <a:r>
              <a:rPr sz="1800" b="1" spc="-5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этический</a:t>
            </a:r>
            <a:r>
              <a:rPr sz="1800" b="1" spc="-8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1F4E79"/>
                </a:solidFill>
                <a:latin typeface="Times New Roman"/>
                <a:cs typeface="Times New Roman"/>
              </a:rPr>
              <a:t>диалог,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анализ</a:t>
            </a:r>
            <a:r>
              <a:rPr sz="18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 мудрых</a:t>
            </a:r>
            <a:r>
              <a:rPr sz="1800" b="1" spc="-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мыслей,</a:t>
            </a:r>
            <a:endParaRPr sz="1800">
              <a:latin typeface="Times New Roman"/>
              <a:cs typeface="Times New Roman"/>
            </a:endParaRPr>
          </a:p>
          <a:p>
            <a:pPr marR="12065" algn="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проекты,</a:t>
            </a:r>
            <a:r>
              <a:rPr sz="1800" b="1" spc="-8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эссе,</a:t>
            </a:r>
            <a:r>
              <a:rPr sz="1800" b="1" spc="-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обсуждение</a:t>
            </a:r>
            <a:r>
              <a:rPr sz="1800" b="1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жизненных</a:t>
            </a:r>
            <a:r>
              <a:rPr sz="1800" b="1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ситуаций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Times New Roman"/>
              <a:cs typeface="Times New Roman"/>
            </a:endParaRPr>
          </a:p>
          <a:p>
            <a:pPr marR="8255" algn="r">
              <a:lnSpc>
                <a:spcPct val="100000"/>
              </a:lnSpc>
            </a:pPr>
            <a:r>
              <a:rPr sz="1800" dirty="0">
                <a:solidFill>
                  <a:srgbClr val="1F4E79"/>
                </a:solidFill>
                <a:latin typeface="Times New Roman"/>
                <a:cs typeface="Times New Roman"/>
              </a:rPr>
              <a:t>ОРКСЭ.</a:t>
            </a:r>
            <a:r>
              <a:rPr sz="1800" spc="-5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Основы</a:t>
            </a:r>
            <a:r>
              <a:rPr sz="1800" b="1" spc="-6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светской</a:t>
            </a:r>
            <a:r>
              <a:rPr sz="1800" b="1" spc="-9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этики</a:t>
            </a:r>
            <a:r>
              <a:rPr sz="1800" spc="-10" dirty="0">
                <a:solidFill>
                  <a:srgbClr val="1F4E79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R="8255" algn="r">
              <a:lnSpc>
                <a:spcPct val="100000"/>
              </a:lnSpc>
            </a:pPr>
            <a:r>
              <a:rPr sz="1800" dirty="0">
                <a:solidFill>
                  <a:srgbClr val="1F4E79"/>
                </a:solidFill>
                <a:latin typeface="Times New Roman"/>
                <a:cs typeface="Times New Roman"/>
              </a:rPr>
              <a:t>Шемшурина</a:t>
            </a:r>
            <a:r>
              <a:rPr sz="1800" spc="2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/>
                <a:cs typeface="Times New Roman"/>
              </a:rPr>
              <a:t>А.И.,</a:t>
            </a:r>
            <a:r>
              <a:rPr sz="1800" spc="-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/>
                <a:cs typeface="Times New Roman"/>
              </a:rPr>
              <a:t>Шемшурин</a:t>
            </a:r>
            <a:r>
              <a:rPr sz="1800" spc="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/>
                <a:cs typeface="Times New Roman"/>
              </a:rPr>
              <a:t>А.А.,</a:t>
            </a:r>
            <a:r>
              <a:rPr sz="1800" spc="-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45" dirty="0">
                <a:solidFill>
                  <a:srgbClr val="1F4E79"/>
                </a:solidFill>
                <a:latin typeface="Times New Roman"/>
                <a:cs typeface="Times New Roman"/>
              </a:rPr>
              <a:t>11-</a:t>
            </a:r>
            <a:r>
              <a:rPr sz="1800" b="1" dirty="0">
                <a:solidFill>
                  <a:srgbClr val="1F4E79"/>
                </a:solidFill>
                <a:latin typeface="Times New Roman"/>
                <a:cs typeface="Times New Roman"/>
              </a:rPr>
              <a:t>е</a:t>
            </a:r>
            <a:r>
              <a:rPr sz="1800" b="1" spc="-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издание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7160" y="3789678"/>
            <a:ext cx="2275840" cy="30149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4780" y="121602"/>
            <a:ext cx="78803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Предметные</a:t>
            </a:r>
            <a:r>
              <a:rPr sz="2000" spc="-90" dirty="0"/>
              <a:t> </a:t>
            </a:r>
            <a:r>
              <a:rPr sz="2000" spc="-20" dirty="0"/>
              <a:t>результаты</a:t>
            </a:r>
            <a:r>
              <a:rPr sz="2000" spc="-60" dirty="0"/>
              <a:t> </a:t>
            </a:r>
            <a:r>
              <a:rPr sz="2000" dirty="0"/>
              <a:t>учебного</a:t>
            </a:r>
            <a:r>
              <a:rPr sz="2000" spc="-40" dirty="0"/>
              <a:t> </a:t>
            </a:r>
            <a:r>
              <a:rPr sz="2000" spc="-10" dirty="0"/>
              <a:t>модуля</a:t>
            </a:r>
            <a:r>
              <a:rPr sz="2000" spc="-45" dirty="0"/>
              <a:t> </a:t>
            </a:r>
            <a:r>
              <a:rPr sz="2000" dirty="0"/>
              <a:t>«Основы</a:t>
            </a:r>
            <a:r>
              <a:rPr sz="2000" spc="-60" dirty="0"/>
              <a:t> </a:t>
            </a:r>
            <a:r>
              <a:rPr sz="2000" dirty="0"/>
              <a:t>светской</a:t>
            </a:r>
            <a:r>
              <a:rPr sz="2000" spc="-70" dirty="0"/>
              <a:t> </a:t>
            </a:r>
            <a:r>
              <a:rPr sz="2000" spc="-10" dirty="0"/>
              <a:t>этики»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223520" y="533653"/>
            <a:ext cx="1193482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2000" algn="l"/>
              </a:tabLst>
            </a:pPr>
            <a:r>
              <a:rPr sz="1900" spc="-50" dirty="0">
                <a:latin typeface="Times New Roman"/>
                <a:cs typeface="Times New Roman"/>
              </a:rPr>
              <a:t>—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10" dirty="0">
                <a:latin typeface="Times New Roman"/>
                <a:cs typeface="Times New Roman"/>
              </a:rPr>
              <a:t>рассказывать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о</a:t>
            </a:r>
            <a:r>
              <a:rPr sz="1900" spc="-10" dirty="0">
                <a:latin typeface="Times New Roman"/>
                <a:cs typeface="Times New Roman"/>
              </a:rPr>
              <a:t> российской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светской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(гражданской) </a:t>
            </a:r>
            <a:r>
              <a:rPr sz="1900" dirty="0">
                <a:latin typeface="Times New Roman"/>
                <a:cs typeface="Times New Roman"/>
              </a:rPr>
              <a:t>этике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как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общепринятых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российском</a:t>
            </a:r>
            <a:r>
              <a:rPr sz="1900" dirty="0">
                <a:latin typeface="Times New Roman"/>
                <a:cs typeface="Times New Roman"/>
              </a:rPr>
              <a:t> обществе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нормах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39" y="823023"/>
            <a:ext cx="2153920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993140" algn="l"/>
              </a:tabLst>
            </a:pPr>
            <a:r>
              <a:rPr sz="1900" spc="-10" dirty="0">
                <a:latin typeface="Times New Roman"/>
                <a:cs typeface="Times New Roman"/>
              </a:rPr>
              <a:t>морали,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10" dirty="0">
                <a:latin typeface="Times New Roman"/>
                <a:cs typeface="Times New Roman"/>
              </a:rPr>
              <a:t>отношений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11095" y="823023"/>
            <a:ext cx="9744710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2105" algn="l"/>
                <a:tab pos="1587500" algn="l"/>
                <a:tab pos="2486660" algn="l"/>
                <a:tab pos="3916679" algn="l"/>
                <a:tab pos="4343400" algn="l"/>
                <a:tab pos="5725795" algn="l"/>
                <a:tab pos="7422515" algn="l"/>
                <a:tab pos="8614410" algn="l"/>
              </a:tabLst>
            </a:pPr>
            <a:r>
              <a:rPr sz="1900" spc="-50" dirty="0">
                <a:latin typeface="Times New Roman"/>
                <a:cs typeface="Times New Roman"/>
              </a:rPr>
              <a:t>и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10" dirty="0">
                <a:latin typeface="Times New Roman"/>
                <a:cs typeface="Times New Roman"/>
              </a:rPr>
              <a:t>поведения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10" dirty="0">
                <a:latin typeface="Times New Roman"/>
                <a:cs typeface="Times New Roman"/>
              </a:rPr>
              <a:t>людей,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10" dirty="0">
                <a:latin typeface="Times New Roman"/>
                <a:cs typeface="Times New Roman"/>
              </a:rPr>
              <a:t>основанных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25" dirty="0">
                <a:latin typeface="Times New Roman"/>
                <a:cs typeface="Times New Roman"/>
              </a:rPr>
              <a:t>на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10" dirty="0">
                <a:latin typeface="Times New Roman"/>
                <a:cs typeface="Times New Roman"/>
              </a:rPr>
              <a:t>российских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10" dirty="0">
                <a:latin typeface="Times New Roman"/>
                <a:cs typeface="Times New Roman"/>
              </a:rPr>
              <a:t>традиционных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10" dirty="0">
                <a:latin typeface="Times New Roman"/>
                <a:cs typeface="Times New Roman"/>
              </a:rPr>
              <a:t>духовных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10" dirty="0">
                <a:latin typeface="Times New Roman"/>
                <a:cs typeface="Times New Roman"/>
              </a:rPr>
              <a:t>ценностях,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113154"/>
            <a:ext cx="12081510" cy="5544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900" spc="-10" dirty="0">
                <a:latin typeface="Times New Roman"/>
                <a:cs typeface="Times New Roman"/>
              </a:rPr>
              <a:t>конституционных</a:t>
            </a:r>
            <a:r>
              <a:rPr sz="1900" spc="-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правах,</a:t>
            </a:r>
            <a:r>
              <a:rPr sz="1900" spc="-7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свободах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обязанностях</a:t>
            </a:r>
            <a:r>
              <a:rPr sz="1900" spc="-8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человека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гражданина</a:t>
            </a:r>
            <a:r>
              <a:rPr sz="1900" spc="-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России;</a:t>
            </a:r>
            <a:endParaRPr sz="1900">
              <a:latin typeface="Times New Roman"/>
              <a:cs typeface="Times New Roman"/>
            </a:endParaRPr>
          </a:p>
          <a:p>
            <a:pPr marL="12700" marR="6985" indent="914400" algn="just">
              <a:lnSpc>
                <a:spcPct val="100000"/>
              </a:lnSpc>
              <a:buChar char="—"/>
              <a:tabLst>
                <a:tab pos="927100" algn="l"/>
              </a:tabLst>
            </a:pPr>
            <a:r>
              <a:rPr sz="1900" dirty="0">
                <a:latin typeface="Times New Roman"/>
                <a:cs typeface="Times New Roman"/>
              </a:rPr>
              <a:t>раскрывать</a:t>
            </a:r>
            <a:r>
              <a:rPr sz="1900" spc="36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основное</a:t>
            </a:r>
            <a:r>
              <a:rPr sz="1900" spc="3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содержание</a:t>
            </a:r>
            <a:r>
              <a:rPr sz="1900" spc="3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нравственных</a:t>
            </a:r>
            <a:r>
              <a:rPr sz="1900" spc="37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категорий</a:t>
            </a:r>
            <a:r>
              <a:rPr sz="1900" spc="38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российской</a:t>
            </a:r>
            <a:r>
              <a:rPr sz="1900" spc="35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светской</a:t>
            </a:r>
            <a:r>
              <a:rPr sz="1900" spc="3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этики</a:t>
            </a:r>
            <a:r>
              <a:rPr sz="1900" spc="37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(справедливость, </a:t>
            </a:r>
            <a:r>
              <a:rPr sz="1900" dirty="0">
                <a:latin typeface="Times New Roman"/>
                <a:cs typeface="Times New Roman"/>
              </a:rPr>
              <a:t>совесть,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ответственность,</a:t>
            </a:r>
            <a:r>
              <a:rPr sz="1900" spc="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сострадание,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ценность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</a:t>
            </a:r>
            <a:r>
              <a:rPr sz="1900" spc="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достоинство человеческой</a:t>
            </a:r>
            <a:r>
              <a:rPr sz="1900" spc="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жизни,</a:t>
            </a:r>
            <a:r>
              <a:rPr sz="1900" spc="2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взаимоуважение,</a:t>
            </a:r>
            <a:r>
              <a:rPr sz="1900" spc="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вера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добро, </a:t>
            </a:r>
            <a:r>
              <a:rPr sz="1900" dirty="0">
                <a:latin typeface="Times New Roman"/>
                <a:cs typeface="Times New Roman"/>
              </a:rPr>
              <a:t>человеколюбие,</a:t>
            </a:r>
            <a:r>
              <a:rPr sz="1900" spc="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милосердие,</a:t>
            </a:r>
            <a:r>
              <a:rPr sz="1900" spc="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добродетели,</a:t>
            </a:r>
            <a:r>
              <a:rPr sz="1900" spc="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патриотизм,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труд)</a:t>
            </a:r>
            <a:r>
              <a:rPr sz="1900" spc="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</a:t>
            </a:r>
            <a:r>
              <a:rPr sz="1900" spc="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отношениях</a:t>
            </a:r>
            <a:r>
              <a:rPr sz="1900" spc="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между людьми</a:t>
            </a:r>
            <a:r>
              <a:rPr sz="1900" spc="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</a:t>
            </a:r>
            <a:r>
              <a:rPr sz="1900" spc="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российском</a:t>
            </a:r>
            <a:r>
              <a:rPr sz="1900" spc="3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обществе; </a:t>
            </a:r>
            <a:r>
              <a:rPr sz="1900" dirty="0">
                <a:latin typeface="Times New Roman"/>
                <a:cs typeface="Times New Roman"/>
              </a:rPr>
              <a:t>объяснять</a:t>
            </a:r>
            <a:r>
              <a:rPr sz="1900" spc="-7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«золотое</a:t>
            </a:r>
            <a:r>
              <a:rPr sz="1900" spc="-7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правило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нравственности»;</a:t>
            </a:r>
            <a:endParaRPr sz="1900">
              <a:latin typeface="Times New Roman"/>
              <a:cs typeface="Times New Roman"/>
            </a:endParaRPr>
          </a:p>
          <a:p>
            <a:pPr marL="157480" algn="just">
              <a:lnSpc>
                <a:spcPct val="100000"/>
              </a:lnSpc>
            </a:pPr>
            <a:r>
              <a:rPr sz="1900" spc="-10" dirty="0">
                <a:latin typeface="Times New Roman"/>
                <a:cs typeface="Times New Roman"/>
              </a:rPr>
              <a:t>—</a:t>
            </a:r>
            <a:r>
              <a:rPr sz="1900" dirty="0">
                <a:latin typeface="Times New Roman"/>
                <a:cs typeface="Times New Roman"/>
              </a:rPr>
              <a:t>высказывать</a:t>
            </a:r>
            <a:r>
              <a:rPr sz="1900" spc="4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суждения</a:t>
            </a:r>
            <a:r>
              <a:rPr sz="1900" spc="4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оценочного</a:t>
            </a:r>
            <a:r>
              <a:rPr sz="1900" spc="4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характера</a:t>
            </a:r>
            <a:r>
              <a:rPr sz="1900" spc="4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о</a:t>
            </a:r>
            <a:r>
              <a:rPr sz="1900" spc="4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значении</a:t>
            </a:r>
            <a:r>
              <a:rPr sz="1900" spc="4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нравственности</a:t>
            </a:r>
            <a:r>
              <a:rPr sz="1900" spc="434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</a:t>
            </a:r>
            <a:r>
              <a:rPr sz="1900" spc="4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жизни</a:t>
            </a:r>
            <a:r>
              <a:rPr sz="1900" spc="4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человека,</a:t>
            </a:r>
            <a:r>
              <a:rPr sz="1900" spc="4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семьи,</a:t>
            </a:r>
            <a:r>
              <a:rPr sz="1900" spc="43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народа,</a:t>
            </a:r>
            <a:endParaRPr sz="19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900" dirty="0">
                <a:latin typeface="Times New Roman"/>
                <a:cs typeface="Times New Roman"/>
              </a:rPr>
              <a:t>общества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государства;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умение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различать</a:t>
            </a:r>
            <a:r>
              <a:rPr sz="1900" spc="-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нравственные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нормы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нормы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этикета,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приводить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примеры;</a:t>
            </a:r>
            <a:endParaRPr sz="1900">
              <a:latin typeface="Times New Roman"/>
              <a:cs typeface="Times New Roman"/>
            </a:endParaRPr>
          </a:p>
          <a:p>
            <a:pPr marL="157480" algn="just">
              <a:lnSpc>
                <a:spcPct val="100000"/>
              </a:lnSpc>
            </a:pPr>
            <a:r>
              <a:rPr sz="1900" dirty="0">
                <a:latin typeface="Times New Roman"/>
                <a:cs typeface="Times New Roman"/>
              </a:rPr>
              <a:t>—первоначальный</a:t>
            </a:r>
            <a:r>
              <a:rPr sz="1900" spc="40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опыт</a:t>
            </a:r>
            <a:r>
              <a:rPr sz="1900" spc="38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осмысления</a:t>
            </a:r>
            <a:r>
              <a:rPr sz="1900" spc="39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</a:t>
            </a:r>
            <a:r>
              <a:rPr sz="1900" spc="40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нравственной</a:t>
            </a:r>
            <a:r>
              <a:rPr sz="1900" spc="409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оценки</a:t>
            </a:r>
            <a:r>
              <a:rPr sz="1900" spc="38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поступков,</a:t>
            </a:r>
            <a:r>
              <a:rPr sz="1900" spc="39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поведения</a:t>
            </a:r>
            <a:r>
              <a:rPr sz="1900" spc="4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(своих</a:t>
            </a:r>
            <a:r>
              <a:rPr sz="1900" spc="4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</a:t>
            </a:r>
            <a:r>
              <a:rPr sz="1900" spc="38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других</a:t>
            </a:r>
            <a:r>
              <a:rPr sz="1900" spc="4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людей)</a:t>
            </a:r>
            <a:r>
              <a:rPr sz="1900" spc="405" dirty="0">
                <a:latin typeface="Times New Roman"/>
                <a:cs typeface="Times New Roman"/>
              </a:rPr>
              <a:t> </a:t>
            </a:r>
            <a:r>
              <a:rPr sz="1900" spc="-50" dirty="0">
                <a:latin typeface="Times New Roman"/>
                <a:cs typeface="Times New Roman"/>
              </a:rPr>
              <a:t>с</a:t>
            </a:r>
            <a:endParaRPr sz="19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900" dirty="0">
                <a:latin typeface="Times New Roman"/>
                <a:cs typeface="Times New Roman"/>
              </a:rPr>
              <a:t>позиций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российской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светской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(гражданской)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этики;</a:t>
            </a:r>
            <a:endParaRPr sz="1900">
              <a:latin typeface="Times New Roman"/>
              <a:cs typeface="Times New Roman"/>
            </a:endParaRPr>
          </a:p>
          <a:p>
            <a:pPr marL="12700" marR="5080" indent="144780" algn="just">
              <a:lnSpc>
                <a:spcPct val="100000"/>
              </a:lnSpc>
            </a:pPr>
            <a:r>
              <a:rPr sz="1900" dirty="0">
                <a:latin typeface="Times New Roman"/>
                <a:cs typeface="Times New Roman"/>
              </a:rPr>
              <a:t>—раскрывать</a:t>
            </a:r>
            <a:r>
              <a:rPr sz="1900" spc="215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своими</a:t>
            </a:r>
            <a:r>
              <a:rPr sz="1900" spc="225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словами</a:t>
            </a:r>
            <a:r>
              <a:rPr sz="1900" spc="220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первоначальные</a:t>
            </a:r>
            <a:r>
              <a:rPr sz="1900" spc="210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представления</a:t>
            </a:r>
            <a:r>
              <a:rPr sz="1900" spc="225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об</a:t>
            </a:r>
            <a:r>
              <a:rPr sz="1900" spc="215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основных</a:t>
            </a:r>
            <a:r>
              <a:rPr sz="1900" spc="229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нормах</a:t>
            </a:r>
            <a:r>
              <a:rPr sz="1900" spc="220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российской</a:t>
            </a:r>
            <a:r>
              <a:rPr sz="1900" spc="225" dirty="0">
                <a:latin typeface="Times New Roman"/>
                <a:cs typeface="Times New Roman"/>
              </a:rPr>
              <a:t>  </a:t>
            </a:r>
            <a:r>
              <a:rPr sz="1900" spc="-10" dirty="0">
                <a:latin typeface="Times New Roman"/>
                <a:cs typeface="Times New Roman"/>
              </a:rPr>
              <a:t>светской </a:t>
            </a:r>
            <a:r>
              <a:rPr sz="1900" dirty="0">
                <a:latin typeface="Times New Roman"/>
                <a:cs typeface="Times New Roman"/>
              </a:rPr>
              <a:t>(гражданской)</a:t>
            </a:r>
            <a:r>
              <a:rPr sz="1900" spc="9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этики:</a:t>
            </a:r>
            <a:r>
              <a:rPr sz="1900" spc="9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любовь</a:t>
            </a:r>
            <a:r>
              <a:rPr sz="1900" spc="9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к</a:t>
            </a:r>
            <a:r>
              <a:rPr sz="1900" spc="10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Родине,</a:t>
            </a:r>
            <a:r>
              <a:rPr sz="1900" spc="10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российский</a:t>
            </a:r>
            <a:r>
              <a:rPr sz="1900" spc="1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патриотизм</a:t>
            </a:r>
            <a:r>
              <a:rPr sz="1900" spc="1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</a:t>
            </a:r>
            <a:r>
              <a:rPr sz="1900" spc="8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гражданственность,</a:t>
            </a:r>
            <a:r>
              <a:rPr sz="1900" spc="1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защита</a:t>
            </a:r>
            <a:r>
              <a:rPr sz="1900" spc="8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Отечества;</a:t>
            </a:r>
            <a:r>
              <a:rPr sz="1900" spc="9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уважение </a:t>
            </a:r>
            <a:r>
              <a:rPr sz="1900" dirty="0">
                <a:latin typeface="Times New Roman"/>
                <a:cs typeface="Times New Roman"/>
              </a:rPr>
              <a:t>памяти</a:t>
            </a:r>
            <a:r>
              <a:rPr sz="1900" spc="29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предков,</a:t>
            </a:r>
            <a:r>
              <a:rPr sz="1900" spc="30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исторического</a:t>
            </a:r>
            <a:r>
              <a:rPr sz="1900" spc="30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</a:t>
            </a:r>
            <a:r>
              <a:rPr sz="1900" spc="28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культурного</a:t>
            </a:r>
            <a:r>
              <a:rPr sz="1900" spc="29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наследия</a:t>
            </a:r>
            <a:r>
              <a:rPr sz="1900" spc="29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</a:t>
            </a:r>
            <a:r>
              <a:rPr sz="1900" spc="29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особенностей</a:t>
            </a:r>
            <a:r>
              <a:rPr sz="1900" spc="30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народов</a:t>
            </a:r>
            <a:r>
              <a:rPr sz="1900" spc="29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России,</a:t>
            </a:r>
            <a:r>
              <a:rPr sz="1900" spc="2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российского</a:t>
            </a:r>
            <a:r>
              <a:rPr sz="1900" spc="3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общества; </a:t>
            </a:r>
            <a:r>
              <a:rPr sz="1900" dirty="0">
                <a:latin typeface="Times New Roman"/>
                <a:cs typeface="Times New Roman"/>
              </a:rPr>
              <a:t>уважение</a:t>
            </a:r>
            <a:r>
              <a:rPr sz="1900" spc="409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чести,</a:t>
            </a:r>
            <a:r>
              <a:rPr sz="1900" spc="4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достоинства,</a:t>
            </a:r>
            <a:r>
              <a:rPr sz="1900" spc="434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доброго</a:t>
            </a:r>
            <a:r>
              <a:rPr sz="1900" spc="4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имени</a:t>
            </a:r>
            <a:r>
              <a:rPr sz="1900" spc="4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любого</a:t>
            </a:r>
            <a:r>
              <a:rPr sz="1900" spc="4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человека;</a:t>
            </a:r>
            <a:r>
              <a:rPr sz="1900" spc="409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любовь</a:t>
            </a:r>
            <a:r>
              <a:rPr sz="1900" spc="4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к</a:t>
            </a:r>
            <a:r>
              <a:rPr sz="1900" spc="4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природе,</a:t>
            </a:r>
            <a:r>
              <a:rPr sz="1900" spc="4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забота</a:t>
            </a:r>
            <a:r>
              <a:rPr sz="1900" spc="40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о</a:t>
            </a:r>
            <a:r>
              <a:rPr sz="1900" spc="4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животных,</a:t>
            </a:r>
            <a:r>
              <a:rPr sz="1900" spc="40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охрана </a:t>
            </a:r>
            <a:r>
              <a:rPr sz="1900" dirty="0">
                <a:latin typeface="Times New Roman"/>
                <a:cs typeface="Times New Roman"/>
              </a:rPr>
              <a:t>окружающей</a:t>
            </a:r>
            <a:r>
              <a:rPr sz="1900" spc="-9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среды;</a:t>
            </a:r>
            <a:endParaRPr sz="1900">
              <a:latin typeface="Times New Roman"/>
              <a:cs typeface="Times New Roman"/>
            </a:endParaRPr>
          </a:p>
          <a:p>
            <a:pPr marL="12700" marR="6350" indent="914400" algn="just">
              <a:lnSpc>
                <a:spcPct val="100000"/>
              </a:lnSpc>
              <a:spcBef>
                <a:spcPts val="5"/>
              </a:spcBef>
              <a:buSzPct val="105263"/>
              <a:buChar char="—"/>
              <a:tabLst>
                <a:tab pos="927100" algn="l"/>
              </a:tabLst>
            </a:pPr>
            <a:r>
              <a:rPr sz="1900" dirty="0">
                <a:latin typeface="Times New Roman"/>
                <a:cs typeface="Times New Roman"/>
              </a:rPr>
              <a:t>рассказывать</a:t>
            </a:r>
            <a:r>
              <a:rPr sz="1900" spc="90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о</a:t>
            </a:r>
            <a:r>
              <a:rPr sz="1900" spc="90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праздниках</a:t>
            </a:r>
            <a:r>
              <a:rPr sz="1900" spc="100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как</a:t>
            </a:r>
            <a:r>
              <a:rPr sz="1900" spc="80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одной</a:t>
            </a:r>
            <a:r>
              <a:rPr sz="1900" spc="95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из</a:t>
            </a:r>
            <a:r>
              <a:rPr sz="1900" spc="85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форм</a:t>
            </a:r>
            <a:r>
              <a:rPr sz="1900" spc="90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исторической</a:t>
            </a:r>
            <a:r>
              <a:rPr sz="1900" spc="90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памяти</a:t>
            </a:r>
            <a:r>
              <a:rPr sz="1900" spc="90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народа,</a:t>
            </a:r>
            <a:r>
              <a:rPr sz="1900" spc="85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общества;</a:t>
            </a:r>
            <a:r>
              <a:rPr sz="1900" spc="80" dirty="0">
                <a:latin typeface="Times New Roman"/>
                <a:cs typeface="Times New Roman"/>
              </a:rPr>
              <a:t>  </a:t>
            </a:r>
            <a:r>
              <a:rPr sz="1900" spc="-10" dirty="0">
                <a:latin typeface="Times New Roman"/>
                <a:cs typeface="Times New Roman"/>
              </a:rPr>
              <a:t>российских </a:t>
            </a:r>
            <a:r>
              <a:rPr sz="1900" dirty="0">
                <a:latin typeface="Times New Roman"/>
                <a:cs typeface="Times New Roman"/>
              </a:rPr>
              <a:t>праздниках</a:t>
            </a:r>
            <a:r>
              <a:rPr sz="1900" spc="295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(государственные,</a:t>
            </a:r>
            <a:r>
              <a:rPr sz="1900" spc="275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народные,</a:t>
            </a:r>
            <a:r>
              <a:rPr sz="1900" spc="285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религиозные,</a:t>
            </a:r>
            <a:r>
              <a:rPr sz="1900" spc="285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семейные</a:t>
            </a:r>
            <a:r>
              <a:rPr sz="1900" spc="280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праздники);</a:t>
            </a:r>
            <a:r>
              <a:rPr sz="1900" spc="275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российских</a:t>
            </a:r>
            <a:r>
              <a:rPr sz="1900" spc="290" dirty="0">
                <a:latin typeface="Times New Roman"/>
                <a:cs typeface="Times New Roman"/>
              </a:rPr>
              <a:t>  </a:t>
            </a:r>
            <a:r>
              <a:rPr sz="1900" spc="-10" dirty="0">
                <a:latin typeface="Times New Roman"/>
                <a:cs typeface="Times New Roman"/>
              </a:rPr>
              <a:t>государственных </a:t>
            </a:r>
            <a:r>
              <a:rPr sz="1900" dirty="0">
                <a:latin typeface="Times New Roman"/>
                <a:cs typeface="Times New Roman"/>
              </a:rPr>
              <a:t>праздниках,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их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истории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традициях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(не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менее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трёх),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религиозных праздниках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(не менее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двух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разных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традиционных </a:t>
            </a:r>
            <a:r>
              <a:rPr sz="1900" dirty="0">
                <a:latin typeface="Times New Roman"/>
                <a:cs typeface="Times New Roman"/>
              </a:rPr>
              <a:t>религий</a:t>
            </a:r>
            <a:r>
              <a:rPr sz="1900" spc="26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народов</a:t>
            </a:r>
            <a:r>
              <a:rPr sz="1900" spc="28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России),</a:t>
            </a:r>
            <a:r>
              <a:rPr sz="1900" spc="28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праздниках</a:t>
            </a:r>
            <a:r>
              <a:rPr sz="1900" spc="29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</a:t>
            </a:r>
            <a:r>
              <a:rPr sz="1900" spc="2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своём</a:t>
            </a:r>
            <a:r>
              <a:rPr sz="1900" spc="2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регионе</a:t>
            </a:r>
            <a:r>
              <a:rPr sz="1900" spc="2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(не</a:t>
            </a:r>
            <a:r>
              <a:rPr sz="1900" spc="28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менее</a:t>
            </a:r>
            <a:r>
              <a:rPr sz="1900" spc="27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одного),</a:t>
            </a:r>
            <a:r>
              <a:rPr sz="1900" spc="29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о</a:t>
            </a:r>
            <a:r>
              <a:rPr sz="1900" spc="27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роли</a:t>
            </a:r>
            <a:r>
              <a:rPr sz="1900" spc="28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семейных</a:t>
            </a:r>
            <a:r>
              <a:rPr sz="1900" spc="28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праздников</a:t>
            </a:r>
            <a:r>
              <a:rPr sz="1900" spc="26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</a:t>
            </a:r>
            <a:r>
              <a:rPr sz="1900" spc="28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жизни </a:t>
            </a:r>
            <a:r>
              <a:rPr sz="1900" dirty="0">
                <a:latin typeface="Times New Roman"/>
                <a:cs typeface="Times New Roman"/>
              </a:rPr>
              <a:t>человека,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семьи;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т.д.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7965" y="-15366"/>
            <a:ext cx="11887835" cy="5158105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15"/>
              </a:spcBef>
            </a:pPr>
            <a:r>
              <a:rPr sz="2100" b="1" spc="-10" dirty="0">
                <a:solidFill>
                  <a:srgbClr val="C55A11"/>
                </a:solidFill>
                <a:latin typeface="Times New Roman"/>
                <a:cs typeface="Times New Roman"/>
              </a:rPr>
              <a:t>Модуль</a:t>
            </a:r>
            <a:r>
              <a:rPr sz="2100" b="1" spc="-12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C55A11"/>
                </a:solidFill>
                <a:latin typeface="Times New Roman"/>
                <a:cs typeface="Times New Roman"/>
              </a:rPr>
              <a:t>«Основы</a:t>
            </a:r>
            <a:r>
              <a:rPr sz="2100" b="1" spc="-9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C55A11"/>
                </a:solidFill>
                <a:latin typeface="Times New Roman"/>
                <a:cs typeface="Times New Roman"/>
              </a:rPr>
              <a:t>исламской</a:t>
            </a:r>
            <a:r>
              <a:rPr sz="2100" b="1" spc="-12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C55A11"/>
                </a:solidFill>
                <a:latin typeface="Times New Roman"/>
                <a:cs typeface="Times New Roman"/>
              </a:rPr>
              <a:t>культуры».</a:t>
            </a:r>
            <a:endParaRPr sz="2100">
              <a:latin typeface="Times New Roman"/>
              <a:cs typeface="Times New Roman"/>
            </a:endParaRPr>
          </a:p>
          <a:p>
            <a:pPr marL="12700" marR="5080" indent="144145" algn="ctr">
              <a:lnSpc>
                <a:spcPts val="3779"/>
              </a:lnSpc>
              <a:spcBef>
                <a:spcPts val="295"/>
              </a:spcBef>
            </a:pPr>
            <a:r>
              <a:rPr sz="2100" b="1" dirty="0">
                <a:latin typeface="Times New Roman"/>
                <a:cs typeface="Times New Roman"/>
              </a:rPr>
              <a:t>Россия</a:t>
            </a:r>
            <a:r>
              <a:rPr sz="2100" b="1" spc="-3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—</a:t>
            </a:r>
            <a:r>
              <a:rPr sz="2100" b="1" spc="-3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наша</a:t>
            </a:r>
            <a:r>
              <a:rPr sz="2100" b="1" spc="-10" dirty="0">
                <a:latin typeface="Times New Roman"/>
                <a:cs typeface="Times New Roman"/>
              </a:rPr>
              <a:t> Родина.</a:t>
            </a:r>
            <a:r>
              <a:rPr sz="2100" b="1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Введение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в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исламскую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традицию.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spc="-30" dirty="0">
                <a:latin typeface="Times New Roman"/>
                <a:cs typeface="Times New Roman"/>
              </a:rPr>
              <a:t>Культура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и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религия.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Пророк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Мухаммад</a:t>
            </a:r>
            <a:r>
              <a:rPr sz="2100" spc="-50" dirty="0">
                <a:latin typeface="Times New Roman"/>
                <a:cs typeface="Times New Roman"/>
              </a:rPr>
              <a:t> — </a:t>
            </a:r>
            <a:r>
              <a:rPr sz="2100" dirty="0">
                <a:latin typeface="Times New Roman"/>
                <a:cs typeface="Times New Roman"/>
              </a:rPr>
              <a:t>образец</a:t>
            </a:r>
            <a:r>
              <a:rPr sz="2100" spc="6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человека</a:t>
            </a:r>
            <a:r>
              <a:rPr sz="2100" spc="8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и</a:t>
            </a:r>
            <a:r>
              <a:rPr sz="2100" spc="6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учитель</a:t>
            </a:r>
            <a:r>
              <a:rPr sz="2100" spc="7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нравственности</a:t>
            </a:r>
            <a:r>
              <a:rPr sz="2100" spc="6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в</a:t>
            </a:r>
            <a:r>
              <a:rPr sz="2100" spc="7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исламской</a:t>
            </a:r>
            <a:r>
              <a:rPr sz="2100" spc="6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традиции.</a:t>
            </a:r>
            <a:r>
              <a:rPr sz="2100" spc="6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Во</a:t>
            </a:r>
            <a:r>
              <a:rPr sz="2100" spc="8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что</a:t>
            </a:r>
            <a:r>
              <a:rPr sz="2100" spc="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верят</a:t>
            </a:r>
            <a:r>
              <a:rPr sz="2100" spc="7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мусульмане.</a:t>
            </a:r>
            <a:r>
              <a:rPr sz="2100" spc="6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Добро</a:t>
            </a:r>
            <a:r>
              <a:rPr sz="2100" spc="80" dirty="0">
                <a:latin typeface="Times New Roman"/>
                <a:cs typeface="Times New Roman"/>
              </a:rPr>
              <a:t> </a:t>
            </a:r>
            <a:r>
              <a:rPr sz="2100" spc="-50" dirty="0">
                <a:latin typeface="Times New Roman"/>
                <a:cs typeface="Times New Roman"/>
              </a:rPr>
              <a:t>и</a:t>
            </a:r>
            <a:endParaRPr sz="2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30"/>
              </a:spcBef>
            </a:pPr>
            <a:r>
              <a:rPr sz="2100" dirty="0">
                <a:latin typeface="Times New Roman"/>
                <a:cs typeface="Times New Roman"/>
              </a:rPr>
              <a:t>зло</a:t>
            </a:r>
            <a:r>
              <a:rPr sz="2100" spc="29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в</a:t>
            </a:r>
            <a:r>
              <a:rPr sz="2100" spc="29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исламской</a:t>
            </a:r>
            <a:r>
              <a:rPr sz="2100" spc="29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традиции.</a:t>
            </a:r>
            <a:r>
              <a:rPr sz="2100" spc="30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Нравственные</a:t>
            </a:r>
            <a:r>
              <a:rPr sz="2100" spc="3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основы</a:t>
            </a:r>
            <a:r>
              <a:rPr sz="2100" spc="30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ислама.</a:t>
            </a:r>
            <a:r>
              <a:rPr sz="2100" spc="28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Любовь</a:t>
            </a:r>
            <a:r>
              <a:rPr sz="2100" spc="29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к</a:t>
            </a:r>
            <a:r>
              <a:rPr sz="2100" spc="28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ближнему.</a:t>
            </a:r>
            <a:r>
              <a:rPr sz="2100" spc="28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Отношение</a:t>
            </a:r>
            <a:r>
              <a:rPr sz="2100" spc="30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к</a:t>
            </a:r>
            <a:r>
              <a:rPr sz="2100" spc="28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труду.</a:t>
            </a:r>
            <a:endParaRPr sz="2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</a:pPr>
            <a:r>
              <a:rPr sz="2100" dirty="0">
                <a:latin typeface="Times New Roman"/>
                <a:cs typeface="Times New Roman"/>
              </a:rPr>
              <a:t>Долг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и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ответственность.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Милосердие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и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сострадание.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Столпы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ислама.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Обязанности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мусульман.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Для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spc="-20" dirty="0">
                <a:latin typeface="Times New Roman"/>
                <a:cs typeface="Times New Roman"/>
              </a:rPr>
              <a:t>чего </a:t>
            </a:r>
            <a:r>
              <a:rPr sz="2100" dirty="0">
                <a:latin typeface="Times New Roman"/>
                <a:cs typeface="Times New Roman"/>
              </a:rPr>
              <a:t>построена</a:t>
            </a:r>
            <a:r>
              <a:rPr sz="2100" spc="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и</a:t>
            </a:r>
            <a:r>
              <a:rPr sz="2100" spc="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как</a:t>
            </a:r>
            <a:r>
              <a:rPr sz="2100" spc="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устроена</a:t>
            </a:r>
            <a:r>
              <a:rPr sz="2100" spc="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мечеть.</a:t>
            </a:r>
            <a:r>
              <a:rPr sz="2100" spc="25" dirty="0">
                <a:latin typeface="Times New Roman"/>
                <a:cs typeface="Times New Roman"/>
              </a:rPr>
              <a:t> </a:t>
            </a:r>
            <a:r>
              <a:rPr sz="2100" spc="-20" dirty="0">
                <a:latin typeface="Times New Roman"/>
                <a:cs typeface="Times New Roman"/>
              </a:rPr>
              <a:t>Мусульманское</a:t>
            </a:r>
            <a:r>
              <a:rPr sz="2100" spc="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летоисчисление</a:t>
            </a:r>
            <a:r>
              <a:rPr sz="2100" spc="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и</a:t>
            </a:r>
            <a:r>
              <a:rPr sz="2100" spc="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календарь.</a:t>
            </a:r>
            <a:r>
              <a:rPr sz="2100" spc="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Ислам</a:t>
            </a:r>
            <a:r>
              <a:rPr sz="2100" spc="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в</a:t>
            </a:r>
            <a:r>
              <a:rPr sz="2100" spc="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России.</a:t>
            </a:r>
            <a:r>
              <a:rPr sz="2100" spc="2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Семья </a:t>
            </a:r>
            <a:r>
              <a:rPr sz="2100" dirty="0">
                <a:latin typeface="Times New Roman"/>
                <a:cs typeface="Times New Roman"/>
              </a:rPr>
              <a:t>в</a:t>
            </a:r>
            <a:r>
              <a:rPr sz="2100" spc="80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исламе.</a:t>
            </a:r>
            <a:r>
              <a:rPr sz="2100" spc="75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Праздники</a:t>
            </a:r>
            <a:r>
              <a:rPr sz="2100" spc="75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исламских</a:t>
            </a:r>
            <a:r>
              <a:rPr sz="2100" spc="80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народов</a:t>
            </a:r>
            <a:r>
              <a:rPr sz="2100" spc="75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России:</a:t>
            </a:r>
            <a:r>
              <a:rPr sz="2100" spc="75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их</a:t>
            </a:r>
            <a:r>
              <a:rPr sz="2100" spc="80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происхождение</a:t>
            </a:r>
            <a:r>
              <a:rPr sz="2100" spc="85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и</a:t>
            </a:r>
            <a:r>
              <a:rPr sz="2100" spc="75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особенности</a:t>
            </a:r>
            <a:r>
              <a:rPr sz="2100" spc="70" dirty="0">
                <a:latin typeface="Times New Roman"/>
                <a:cs typeface="Times New Roman"/>
              </a:rPr>
              <a:t>  </a:t>
            </a:r>
            <a:r>
              <a:rPr sz="2100" spc="-10" dirty="0">
                <a:latin typeface="Times New Roman"/>
                <a:cs typeface="Times New Roman"/>
              </a:rPr>
              <a:t>проведения. </a:t>
            </a:r>
            <a:r>
              <a:rPr sz="2100" dirty="0">
                <a:latin typeface="Times New Roman"/>
                <a:cs typeface="Times New Roman"/>
              </a:rPr>
              <a:t>Искусство</a:t>
            </a:r>
            <a:r>
              <a:rPr sz="2100" spc="265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ислама.</a:t>
            </a:r>
            <a:r>
              <a:rPr sz="2100" spc="254" dirty="0">
                <a:latin typeface="Times New Roman"/>
                <a:cs typeface="Times New Roman"/>
              </a:rPr>
              <a:t>  </a:t>
            </a:r>
            <a:r>
              <a:rPr sz="2100" b="1" dirty="0">
                <a:latin typeface="Times New Roman"/>
                <a:cs typeface="Times New Roman"/>
              </a:rPr>
              <a:t>Любовь</a:t>
            </a:r>
            <a:r>
              <a:rPr sz="2100" b="1" spc="260" dirty="0">
                <a:latin typeface="Times New Roman"/>
                <a:cs typeface="Times New Roman"/>
              </a:rPr>
              <a:t>  </a:t>
            </a:r>
            <a:r>
              <a:rPr sz="2100" b="1" dirty="0">
                <a:latin typeface="Times New Roman"/>
                <a:cs typeface="Times New Roman"/>
              </a:rPr>
              <a:t>и</a:t>
            </a:r>
            <a:r>
              <a:rPr sz="2100" b="1" spc="254" dirty="0">
                <a:latin typeface="Times New Roman"/>
                <a:cs typeface="Times New Roman"/>
              </a:rPr>
              <a:t>  </a:t>
            </a:r>
            <a:r>
              <a:rPr sz="2100" b="1" dirty="0">
                <a:latin typeface="Times New Roman"/>
                <a:cs typeface="Times New Roman"/>
              </a:rPr>
              <a:t>уважение</a:t>
            </a:r>
            <a:r>
              <a:rPr sz="2100" b="1" spc="265" dirty="0">
                <a:latin typeface="Times New Roman"/>
                <a:cs typeface="Times New Roman"/>
              </a:rPr>
              <a:t>  </a:t>
            </a:r>
            <a:r>
              <a:rPr sz="2100" b="1" dirty="0">
                <a:latin typeface="Times New Roman"/>
                <a:cs typeface="Times New Roman"/>
              </a:rPr>
              <a:t>к</a:t>
            </a:r>
            <a:r>
              <a:rPr sz="2100" b="1" spc="254" dirty="0">
                <a:latin typeface="Times New Roman"/>
                <a:cs typeface="Times New Roman"/>
              </a:rPr>
              <a:t>  </a:t>
            </a:r>
            <a:r>
              <a:rPr sz="2100" b="1" dirty="0">
                <a:latin typeface="Times New Roman"/>
                <a:cs typeface="Times New Roman"/>
              </a:rPr>
              <a:t>Отечеству.</a:t>
            </a:r>
            <a:r>
              <a:rPr sz="2100" b="1" spc="254" dirty="0">
                <a:latin typeface="Times New Roman"/>
                <a:cs typeface="Times New Roman"/>
              </a:rPr>
              <a:t>  </a:t>
            </a:r>
            <a:r>
              <a:rPr sz="2100" b="1" dirty="0">
                <a:latin typeface="Times New Roman"/>
                <a:cs typeface="Times New Roman"/>
              </a:rPr>
              <a:t>Патриотизм</a:t>
            </a:r>
            <a:r>
              <a:rPr sz="2100" b="1" spc="265" dirty="0">
                <a:latin typeface="Times New Roman"/>
                <a:cs typeface="Times New Roman"/>
              </a:rPr>
              <a:t>  </a:t>
            </a:r>
            <a:r>
              <a:rPr sz="2100" b="1" dirty="0">
                <a:latin typeface="Times New Roman"/>
                <a:cs typeface="Times New Roman"/>
              </a:rPr>
              <a:t>многонационального</a:t>
            </a:r>
            <a:r>
              <a:rPr sz="2100" b="1" spc="250" dirty="0">
                <a:latin typeface="Times New Roman"/>
                <a:cs typeface="Times New Roman"/>
              </a:rPr>
              <a:t>  </a:t>
            </a:r>
            <a:r>
              <a:rPr sz="2100" b="1" spc="-50" dirty="0">
                <a:latin typeface="Times New Roman"/>
                <a:cs typeface="Times New Roman"/>
              </a:rPr>
              <a:t>и </a:t>
            </a:r>
            <a:r>
              <a:rPr sz="2100" b="1" spc="-10" dirty="0">
                <a:latin typeface="Times New Roman"/>
                <a:cs typeface="Times New Roman"/>
              </a:rPr>
              <a:t>многоконфессионального</a:t>
            </a:r>
            <a:r>
              <a:rPr sz="2100" b="1" spc="-4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народа</a:t>
            </a:r>
            <a:r>
              <a:rPr sz="2100" b="1" spc="-95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imes New Roman"/>
                <a:cs typeface="Times New Roman"/>
              </a:rPr>
              <a:t>России.</a:t>
            </a:r>
            <a:endParaRPr sz="21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445"/>
              </a:spcBef>
            </a:pPr>
            <a:r>
              <a:rPr sz="2100" dirty="0">
                <a:solidFill>
                  <a:srgbClr val="2D75B6"/>
                </a:solidFill>
                <a:latin typeface="Times New Roman"/>
                <a:cs typeface="Times New Roman"/>
              </a:rPr>
              <a:t>ОРКСЭ.</a:t>
            </a:r>
            <a:r>
              <a:rPr sz="2100" spc="-100" dirty="0">
                <a:solidFill>
                  <a:srgbClr val="2D75B6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2D75B6"/>
                </a:solidFill>
                <a:latin typeface="Times New Roman"/>
                <a:cs typeface="Times New Roman"/>
              </a:rPr>
              <a:t>Основы</a:t>
            </a:r>
            <a:r>
              <a:rPr sz="2100" b="1" spc="-95" dirty="0">
                <a:solidFill>
                  <a:srgbClr val="2D75B6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2D75B6"/>
                </a:solidFill>
                <a:latin typeface="Times New Roman"/>
                <a:cs typeface="Times New Roman"/>
              </a:rPr>
              <a:t>исламской</a:t>
            </a:r>
            <a:r>
              <a:rPr sz="2100" b="1" spc="-110" dirty="0">
                <a:solidFill>
                  <a:srgbClr val="2D75B6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2D75B6"/>
                </a:solidFill>
                <a:latin typeface="Times New Roman"/>
                <a:cs typeface="Times New Roman"/>
              </a:rPr>
              <a:t>культуры</a:t>
            </a:r>
            <a:r>
              <a:rPr sz="2100" spc="-10" dirty="0">
                <a:solidFill>
                  <a:srgbClr val="2D75B6"/>
                </a:solidFill>
                <a:latin typeface="Times New Roman"/>
                <a:cs typeface="Times New Roman"/>
              </a:rPr>
              <a:t>.</a:t>
            </a:r>
            <a:endParaRPr sz="2100">
              <a:latin typeface="Times New Roman"/>
              <a:cs typeface="Times New Roman"/>
            </a:endParaRPr>
          </a:p>
          <a:p>
            <a:pPr marR="6985" algn="r">
              <a:lnSpc>
                <a:spcPct val="100000"/>
              </a:lnSpc>
              <a:spcBef>
                <a:spcPts val="980"/>
              </a:spcBef>
              <a:tabLst>
                <a:tab pos="3810000" algn="l"/>
              </a:tabLst>
            </a:pPr>
            <a:r>
              <a:rPr sz="2100" dirty="0">
                <a:solidFill>
                  <a:srgbClr val="2D75B6"/>
                </a:solidFill>
                <a:latin typeface="Times New Roman"/>
                <a:cs typeface="Times New Roman"/>
              </a:rPr>
              <a:t>Латышина</a:t>
            </a:r>
            <a:r>
              <a:rPr sz="2100" spc="-95" dirty="0">
                <a:solidFill>
                  <a:srgbClr val="2D75B6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2D75B6"/>
                </a:solidFill>
                <a:latin typeface="Times New Roman"/>
                <a:cs typeface="Times New Roman"/>
              </a:rPr>
              <a:t>Д,И.,</a:t>
            </a:r>
            <a:r>
              <a:rPr sz="2100" spc="-105" dirty="0">
                <a:solidFill>
                  <a:srgbClr val="2D75B6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2D75B6"/>
                </a:solidFill>
                <a:latin typeface="Times New Roman"/>
                <a:cs typeface="Times New Roman"/>
              </a:rPr>
              <a:t>Муртазин</a:t>
            </a:r>
            <a:r>
              <a:rPr sz="2100" spc="-75" dirty="0">
                <a:solidFill>
                  <a:srgbClr val="2D75B6"/>
                </a:solidFill>
                <a:latin typeface="Times New Roman"/>
                <a:cs typeface="Times New Roman"/>
              </a:rPr>
              <a:t> </a:t>
            </a:r>
            <a:r>
              <a:rPr sz="2100" spc="-20" dirty="0">
                <a:solidFill>
                  <a:srgbClr val="2D75B6"/>
                </a:solidFill>
                <a:latin typeface="Times New Roman"/>
                <a:cs typeface="Times New Roman"/>
              </a:rPr>
              <a:t>М.Ф.</a:t>
            </a:r>
            <a:r>
              <a:rPr sz="2100" dirty="0">
                <a:solidFill>
                  <a:srgbClr val="2D75B6"/>
                </a:solidFill>
                <a:latin typeface="Times New Roman"/>
                <a:cs typeface="Times New Roman"/>
              </a:rPr>
              <a:t>	</a:t>
            </a:r>
            <a:r>
              <a:rPr sz="2100" b="1" dirty="0">
                <a:solidFill>
                  <a:srgbClr val="2D75B6"/>
                </a:solidFill>
                <a:latin typeface="Times New Roman"/>
                <a:cs typeface="Times New Roman"/>
              </a:rPr>
              <a:t>10-е</a:t>
            </a:r>
            <a:r>
              <a:rPr sz="2100" b="1" spc="-20" dirty="0">
                <a:solidFill>
                  <a:srgbClr val="2D75B6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2D75B6"/>
                </a:solidFill>
                <a:latin typeface="Times New Roman"/>
                <a:cs typeface="Times New Roman"/>
              </a:rPr>
              <a:t>издание</a:t>
            </a:r>
            <a:endParaRPr sz="21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84420" y="4274820"/>
            <a:ext cx="1821179" cy="24333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46200"/>
            <a:ext cx="11861165" cy="3780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76884">
              <a:lnSpc>
                <a:spcPct val="150100"/>
              </a:lnSpc>
              <a:spcBef>
                <a:spcPts val="90"/>
              </a:spcBef>
            </a:pPr>
            <a:r>
              <a:rPr sz="1800" b="1" spc="-20" dirty="0">
                <a:solidFill>
                  <a:srgbClr val="C55A11"/>
                </a:solidFill>
                <a:latin typeface="Times New Roman"/>
                <a:cs typeface="Times New Roman"/>
              </a:rPr>
              <a:t>Модуль</a:t>
            </a:r>
            <a:r>
              <a:rPr sz="1800" b="1" spc="-7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C55A11"/>
                </a:solidFill>
                <a:latin typeface="Times New Roman"/>
                <a:cs typeface="Times New Roman"/>
              </a:rPr>
              <a:t>«Основы</a:t>
            </a:r>
            <a:r>
              <a:rPr sz="1800" b="1" spc="-8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C55A11"/>
                </a:solidFill>
                <a:latin typeface="Times New Roman"/>
                <a:cs typeface="Times New Roman"/>
              </a:rPr>
              <a:t>иудейской</a:t>
            </a:r>
            <a:r>
              <a:rPr sz="1800" b="1" spc="-7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C55A11"/>
                </a:solidFill>
                <a:latin typeface="Times New Roman"/>
                <a:cs typeface="Times New Roman"/>
              </a:rPr>
              <a:t>культуры».</a:t>
            </a:r>
            <a:r>
              <a:rPr sz="1800" b="1" spc="-10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Россия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—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наша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Родина</a:t>
            </a:r>
            <a:r>
              <a:rPr sz="1800" spc="-10" dirty="0">
                <a:latin typeface="Times New Roman"/>
                <a:cs typeface="Times New Roman"/>
              </a:rPr>
              <a:t>.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Введение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иудейскую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духовную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традицию. </a:t>
            </a:r>
            <a:r>
              <a:rPr sz="1800" spc="-40" dirty="0">
                <a:latin typeface="Times New Roman"/>
                <a:cs typeface="Times New Roman"/>
              </a:rPr>
              <a:t>Культура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религия.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Тора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—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главная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книга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иудаизма.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Классические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тексты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иудаизма.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Патриархи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еврейского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народа. </a:t>
            </a:r>
            <a:r>
              <a:rPr sz="1800" dirty="0">
                <a:latin typeface="Times New Roman"/>
                <a:cs typeface="Times New Roman"/>
              </a:rPr>
              <a:t>Пророки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праведники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иудейской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культуре.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Храм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жизни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иудеев.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Назначение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синагоги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её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устройство.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Суббо-</a:t>
            </a:r>
            <a:r>
              <a:rPr sz="1800" spc="-25" dirty="0">
                <a:latin typeface="Times New Roman"/>
                <a:cs typeface="Times New Roman"/>
              </a:rPr>
              <a:t>та </a:t>
            </a:r>
            <a:r>
              <a:rPr sz="1800" dirty="0">
                <a:latin typeface="Times New Roman"/>
                <a:cs typeface="Times New Roman"/>
              </a:rPr>
              <a:t>(Шабат)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иудейской</a:t>
            </a:r>
            <a:r>
              <a:rPr sz="1800" dirty="0">
                <a:latin typeface="Times New Roman"/>
                <a:cs typeface="Times New Roman"/>
              </a:rPr>
              <a:t> традиции.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Иудаизм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России.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Традиции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иудаизма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повседневной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жизни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евреев.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Ответственное </a:t>
            </a:r>
            <a:r>
              <a:rPr sz="1800" dirty="0">
                <a:latin typeface="Times New Roman"/>
                <a:cs typeface="Times New Roman"/>
              </a:rPr>
              <a:t>принятие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заповедей.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Еврейский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дом.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Еврейский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календарь: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его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устройство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особенности.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Еврейские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праздники: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их </a:t>
            </a:r>
            <a:r>
              <a:rPr sz="1800" dirty="0">
                <a:latin typeface="Times New Roman"/>
                <a:cs typeface="Times New Roman"/>
              </a:rPr>
              <a:t>история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традиции.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Ценности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семейной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жизни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иудейской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традиции.</a:t>
            </a:r>
            <a:endParaRPr sz="1800">
              <a:latin typeface="Times New Roman"/>
              <a:cs typeface="Times New Roman"/>
            </a:endParaRPr>
          </a:p>
          <a:p>
            <a:pPr marL="157480">
              <a:lnSpc>
                <a:spcPct val="100000"/>
              </a:lnSpc>
              <a:spcBef>
                <a:spcPts val="1485"/>
              </a:spcBef>
            </a:pPr>
            <a:r>
              <a:rPr sz="1800" b="1" dirty="0">
                <a:latin typeface="Times New Roman"/>
                <a:cs typeface="Times New Roman"/>
              </a:rPr>
              <a:t>Любовь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уважение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к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Times New Roman"/>
                <a:cs typeface="Times New Roman"/>
              </a:rPr>
              <a:t>Отечеству.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Патриотизм</a:t>
            </a:r>
            <a:r>
              <a:rPr sz="1800" b="1" spc="-10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многонационального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многоконфессионального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народа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России</a:t>
            </a:r>
            <a:r>
              <a:rPr sz="1800" spc="-1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2D75B6"/>
                </a:solidFill>
                <a:latin typeface="Times New Roman"/>
                <a:cs typeface="Times New Roman"/>
              </a:rPr>
              <a:t>ОРКСЭ.</a:t>
            </a:r>
            <a:r>
              <a:rPr sz="1800" spc="-65" dirty="0">
                <a:solidFill>
                  <a:srgbClr val="2D75B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D75B6"/>
                </a:solidFill>
                <a:latin typeface="Times New Roman"/>
                <a:cs typeface="Times New Roman"/>
              </a:rPr>
              <a:t>Основы</a:t>
            </a:r>
            <a:r>
              <a:rPr sz="1800" b="1" spc="-85" dirty="0">
                <a:solidFill>
                  <a:srgbClr val="2D75B6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2D75B6"/>
                </a:solidFill>
                <a:latin typeface="Times New Roman"/>
                <a:cs typeface="Times New Roman"/>
              </a:rPr>
              <a:t>иудейской</a:t>
            </a:r>
            <a:r>
              <a:rPr sz="1800" b="1" spc="-75" dirty="0">
                <a:solidFill>
                  <a:srgbClr val="2D75B6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2D75B6"/>
                </a:solidFill>
                <a:latin typeface="Times New Roman"/>
                <a:cs typeface="Times New Roman"/>
              </a:rPr>
              <a:t>культуры</a:t>
            </a:r>
            <a:r>
              <a:rPr sz="1800" spc="-10" dirty="0">
                <a:solidFill>
                  <a:srgbClr val="2D75B6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2D75B6"/>
                </a:solidFill>
                <a:latin typeface="Times New Roman"/>
                <a:cs typeface="Times New Roman"/>
              </a:rPr>
              <a:t>Членов</a:t>
            </a:r>
            <a:r>
              <a:rPr sz="1800" spc="-15" dirty="0">
                <a:solidFill>
                  <a:srgbClr val="2D75B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D75B6"/>
                </a:solidFill>
                <a:latin typeface="Times New Roman"/>
                <a:cs typeface="Times New Roman"/>
              </a:rPr>
              <a:t>М.А.,</a:t>
            </a:r>
            <a:r>
              <a:rPr sz="1800" spc="-50" dirty="0">
                <a:solidFill>
                  <a:srgbClr val="2D75B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D75B6"/>
                </a:solidFill>
                <a:latin typeface="Times New Roman"/>
                <a:cs typeface="Times New Roman"/>
              </a:rPr>
              <a:t>Миндрина</a:t>
            </a:r>
            <a:r>
              <a:rPr sz="1800" spc="-20" dirty="0">
                <a:solidFill>
                  <a:srgbClr val="2D75B6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2D75B6"/>
                </a:solidFill>
                <a:latin typeface="Times New Roman"/>
                <a:cs typeface="Times New Roman"/>
              </a:rPr>
              <a:t>Г.А.,</a:t>
            </a:r>
            <a:r>
              <a:rPr sz="1800" spc="-65" dirty="0">
                <a:solidFill>
                  <a:srgbClr val="2D75B6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2D75B6"/>
                </a:solidFill>
                <a:latin typeface="Times New Roman"/>
                <a:cs typeface="Times New Roman"/>
              </a:rPr>
              <a:t>Глоцер </a:t>
            </a:r>
            <a:r>
              <a:rPr sz="1800" dirty="0">
                <a:solidFill>
                  <a:srgbClr val="2D75B6"/>
                </a:solidFill>
                <a:latin typeface="Times New Roman"/>
                <a:cs typeface="Times New Roman"/>
              </a:rPr>
              <a:t>А.В.</a:t>
            </a:r>
            <a:r>
              <a:rPr sz="1800" spc="-50" dirty="0">
                <a:solidFill>
                  <a:srgbClr val="2D75B6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2D75B6"/>
                </a:solidFill>
                <a:latin typeface="Times New Roman"/>
                <a:cs typeface="Times New Roman"/>
              </a:rPr>
              <a:t>7-</a:t>
            </a:r>
            <a:r>
              <a:rPr sz="1800" b="1" dirty="0">
                <a:solidFill>
                  <a:srgbClr val="2D75B6"/>
                </a:solidFill>
                <a:latin typeface="Times New Roman"/>
                <a:cs typeface="Times New Roman"/>
              </a:rPr>
              <a:t>е</a:t>
            </a:r>
            <a:r>
              <a:rPr sz="1800" b="1" spc="390" dirty="0">
                <a:solidFill>
                  <a:srgbClr val="2D75B6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2D75B6"/>
                </a:solidFill>
                <a:latin typeface="Times New Roman"/>
                <a:cs typeface="Times New Roman"/>
              </a:rPr>
              <a:t>издание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2720" y="3548379"/>
            <a:ext cx="2489200" cy="330961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9744" y="591820"/>
            <a:ext cx="11193145" cy="4093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55A11"/>
                </a:solidFill>
                <a:latin typeface="Times New Roman"/>
                <a:cs typeface="Times New Roman"/>
              </a:rPr>
              <a:t>Учебный</a:t>
            </a:r>
            <a:r>
              <a:rPr sz="1800" b="1" spc="-7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C55A11"/>
                </a:solidFill>
                <a:latin typeface="Times New Roman"/>
                <a:cs typeface="Times New Roman"/>
              </a:rPr>
              <a:t>модуль</a:t>
            </a:r>
            <a:r>
              <a:rPr sz="1800" b="1" spc="-5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C55A11"/>
                </a:solidFill>
                <a:latin typeface="Times New Roman"/>
                <a:cs typeface="Times New Roman"/>
              </a:rPr>
              <a:t>«Основы</a:t>
            </a:r>
            <a:r>
              <a:rPr sz="1800" b="1" spc="-9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C55A11"/>
                </a:solidFill>
                <a:latin typeface="Times New Roman"/>
                <a:cs typeface="Times New Roman"/>
              </a:rPr>
              <a:t>буддийской</a:t>
            </a:r>
            <a:r>
              <a:rPr sz="1800" b="1" spc="-8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C55A11"/>
                </a:solidFill>
                <a:latin typeface="Times New Roman"/>
                <a:cs typeface="Times New Roman"/>
              </a:rPr>
              <a:t>культуры»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1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Россия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—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наша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Родина.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Введение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буддийскую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духовную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традицию.</a:t>
            </a:r>
            <a:r>
              <a:rPr sz="1800" spc="-40" dirty="0">
                <a:latin typeface="Times New Roman"/>
                <a:cs typeface="Times New Roman"/>
              </a:rPr>
              <a:t> Культура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религия.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Будда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его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учение.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20" dirty="0">
                <a:latin typeface="Times New Roman"/>
                <a:cs typeface="Times New Roman"/>
              </a:rPr>
              <a:t>Буддийские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святыни.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Будды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бодхисатвы.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Семья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буддийской </a:t>
            </a:r>
            <a:r>
              <a:rPr sz="1800" spc="-25" dirty="0">
                <a:latin typeface="Times New Roman"/>
                <a:cs typeface="Times New Roman"/>
              </a:rPr>
              <a:t>культуре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её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ценности.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Буддизм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России.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Times New Roman"/>
                <a:cs typeface="Times New Roman"/>
              </a:rPr>
              <a:t>Человек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буддийской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картине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мира.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Буддийские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символы.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Буддийские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ритуалы.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Буддийские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святыни.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800" spc="-20" dirty="0">
                <a:latin typeface="Times New Roman"/>
                <a:cs typeface="Times New Roman"/>
              </a:rPr>
              <a:t>Буддийские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священные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сооружения.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Буддийский </a:t>
            </a:r>
            <a:r>
              <a:rPr sz="1800" dirty="0">
                <a:latin typeface="Times New Roman"/>
                <a:cs typeface="Times New Roman"/>
              </a:rPr>
              <a:t>храм.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Буддийский </a:t>
            </a:r>
            <a:r>
              <a:rPr sz="1800" dirty="0">
                <a:latin typeface="Times New Roman"/>
                <a:cs typeface="Times New Roman"/>
              </a:rPr>
              <a:t>календарь.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Праздники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буддийской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культуре.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Times New Roman"/>
                <a:cs typeface="Times New Roman"/>
              </a:rPr>
              <a:t>Искусство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буддийской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культуре.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800" b="1" dirty="0">
                <a:latin typeface="Times New Roman"/>
                <a:cs typeface="Times New Roman"/>
              </a:rPr>
              <a:t>Любовь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уважение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к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35" dirty="0">
                <a:latin typeface="Times New Roman"/>
                <a:cs typeface="Times New Roman"/>
              </a:rPr>
              <a:t>Отечеству.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Патриотизм</a:t>
            </a:r>
            <a:r>
              <a:rPr sz="1800" b="1" spc="-9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многонационального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многоконфессионального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народа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800" b="1" spc="-10" dirty="0">
                <a:latin typeface="Times New Roman"/>
                <a:cs typeface="Times New Roman"/>
              </a:rPr>
              <a:t>России.</a:t>
            </a:r>
            <a:endParaRPr sz="1800">
              <a:latin typeface="Times New Roman"/>
              <a:cs typeface="Times New Roman"/>
            </a:endParaRPr>
          </a:p>
          <a:p>
            <a:pPr marR="6985" algn="r">
              <a:lnSpc>
                <a:spcPct val="100000"/>
              </a:lnSpc>
              <a:spcBef>
                <a:spcPts val="965"/>
              </a:spcBef>
            </a:pPr>
            <a:r>
              <a:rPr sz="1800" dirty="0">
                <a:solidFill>
                  <a:srgbClr val="2D75B6"/>
                </a:solidFill>
                <a:latin typeface="Times New Roman"/>
                <a:cs typeface="Times New Roman"/>
              </a:rPr>
              <a:t>ОРКСЭ.</a:t>
            </a:r>
            <a:r>
              <a:rPr sz="1800" spc="-65" dirty="0">
                <a:solidFill>
                  <a:srgbClr val="2D75B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D75B6"/>
                </a:solidFill>
                <a:latin typeface="Times New Roman"/>
                <a:cs typeface="Times New Roman"/>
              </a:rPr>
              <a:t>Основы</a:t>
            </a:r>
            <a:r>
              <a:rPr sz="1800" b="1" spc="-80" dirty="0">
                <a:solidFill>
                  <a:srgbClr val="2D75B6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2D75B6"/>
                </a:solidFill>
                <a:latin typeface="Times New Roman"/>
                <a:cs typeface="Times New Roman"/>
              </a:rPr>
              <a:t>буддийской</a:t>
            </a:r>
            <a:r>
              <a:rPr sz="1800" b="1" spc="-85" dirty="0">
                <a:solidFill>
                  <a:srgbClr val="2D75B6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2D75B6"/>
                </a:solidFill>
                <a:latin typeface="Times New Roman"/>
                <a:cs typeface="Times New Roman"/>
              </a:rPr>
              <a:t>культуры.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940"/>
              </a:spcBef>
            </a:pPr>
            <a:r>
              <a:rPr sz="1800" dirty="0">
                <a:solidFill>
                  <a:srgbClr val="2D75B6"/>
                </a:solidFill>
                <a:latin typeface="Times New Roman"/>
                <a:cs typeface="Times New Roman"/>
              </a:rPr>
              <a:t>Чимитдоржиев</a:t>
            </a:r>
            <a:r>
              <a:rPr sz="1800" spc="-20" dirty="0">
                <a:solidFill>
                  <a:srgbClr val="2D75B6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D75B6"/>
                </a:solidFill>
                <a:latin typeface="Times New Roman"/>
                <a:cs typeface="Times New Roman"/>
              </a:rPr>
              <a:t>В.Л.</a:t>
            </a:r>
            <a:r>
              <a:rPr sz="1800" spc="-60" dirty="0">
                <a:solidFill>
                  <a:srgbClr val="2D75B6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2D75B6"/>
                </a:solidFill>
                <a:latin typeface="Times New Roman"/>
                <a:cs typeface="Times New Roman"/>
              </a:rPr>
              <a:t>8-</a:t>
            </a:r>
            <a:r>
              <a:rPr sz="1800" b="1" dirty="0">
                <a:solidFill>
                  <a:srgbClr val="2D75B6"/>
                </a:solidFill>
                <a:latin typeface="Times New Roman"/>
                <a:cs typeface="Times New Roman"/>
              </a:rPr>
              <a:t>е</a:t>
            </a:r>
            <a:r>
              <a:rPr sz="1800" b="1" spc="-35" dirty="0">
                <a:solidFill>
                  <a:srgbClr val="2D75B6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2D75B6"/>
                </a:solidFill>
                <a:latin typeface="Times New Roman"/>
                <a:cs typeface="Times New Roman"/>
              </a:rPr>
              <a:t>издание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4679" y="3726179"/>
            <a:ext cx="2293620" cy="303275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7100" y="127253"/>
            <a:ext cx="52546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1F4E79"/>
                </a:solidFill>
              </a:rPr>
              <a:t>Модуль</a:t>
            </a:r>
            <a:r>
              <a:rPr sz="2100" spc="-125" dirty="0">
                <a:solidFill>
                  <a:srgbClr val="1F4E79"/>
                </a:solidFill>
              </a:rPr>
              <a:t> </a:t>
            </a:r>
            <a:r>
              <a:rPr sz="2100" dirty="0">
                <a:solidFill>
                  <a:srgbClr val="1F4E79"/>
                </a:solidFill>
              </a:rPr>
              <a:t>«Основы</a:t>
            </a:r>
            <a:r>
              <a:rPr sz="2100" spc="-100" dirty="0">
                <a:solidFill>
                  <a:srgbClr val="1F4E79"/>
                </a:solidFill>
              </a:rPr>
              <a:t> </a:t>
            </a:r>
            <a:r>
              <a:rPr sz="2100" dirty="0">
                <a:solidFill>
                  <a:srgbClr val="1F4E79"/>
                </a:solidFill>
              </a:rPr>
              <a:t>православной</a:t>
            </a:r>
            <a:r>
              <a:rPr sz="2100" spc="-110" dirty="0">
                <a:solidFill>
                  <a:srgbClr val="1F4E79"/>
                </a:solidFill>
              </a:rPr>
              <a:t> </a:t>
            </a:r>
            <a:r>
              <a:rPr sz="2100" spc="-10" dirty="0">
                <a:solidFill>
                  <a:srgbClr val="1F4E79"/>
                </a:solidFill>
              </a:rPr>
              <a:t>культуры»</a:t>
            </a:r>
            <a:endParaRPr sz="2100"/>
          </a:p>
        </p:txBody>
      </p:sp>
      <p:sp>
        <p:nvSpPr>
          <p:cNvPr id="3" name="object 3"/>
          <p:cNvSpPr txBox="1"/>
          <p:nvPr/>
        </p:nvSpPr>
        <p:spPr>
          <a:xfrm>
            <a:off x="512444" y="649922"/>
            <a:ext cx="11400155" cy="5143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100"/>
              </a:spcBef>
            </a:pPr>
            <a:r>
              <a:rPr sz="2100" b="1" dirty="0">
                <a:latin typeface="Times New Roman"/>
                <a:cs typeface="Times New Roman"/>
              </a:rPr>
              <a:t>Россия</a:t>
            </a:r>
            <a:r>
              <a:rPr sz="2100" b="1" spc="13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—</a:t>
            </a:r>
            <a:r>
              <a:rPr sz="2100" b="1" spc="16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наша</a:t>
            </a:r>
            <a:r>
              <a:rPr sz="2100" b="1" spc="17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Родина.</a:t>
            </a:r>
            <a:r>
              <a:rPr sz="2100" b="1" spc="1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Введение</a:t>
            </a:r>
            <a:r>
              <a:rPr sz="2100" spc="1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в</a:t>
            </a:r>
            <a:r>
              <a:rPr sz="2100" spc="1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православную</a:t>
            </a:r>
            <a:r>
              <a:rPr sz="2100" spc="1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традицию.</a:t>
            </a:r>
            <a:r>
              <a:rPr sz="2100" spc="14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Культура</a:t>
            </a:r>
            <a:r>
              <a:rPr sz="2100" spc="1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и</a:t>
            </a:r>
            <a:r>
              <a:rPr sz="2100" spc="1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религия.</a:t>
            </a:r>
            <a:r>
              <a:rPr sz="2100" spc="1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Во</a:t>
            </a:r>
            <a:r>
              <a:rPr sz="2100" spc="17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что</a:t>
            </a:r>
            <a:r>
              <a:rPr sz="2100" spc="14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верят </a:t>
            </a:r>
            <a:r>
              <a:rPr sz="2100" dirty="0">
                <a:latin typeface="Times New Roman"/>
                <a:cs typeface="Times New Roman"/>
              </a:rPr>
              <a:t>православные</a:t>
            </a:r>
            <a:r>
              <a:rPr sz="2100" spc="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христиане.</a:t>
            </a:r>
            <a:r>
              <a:rPr sz="2100" spc="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Добро</a:t>
            </a:r>
            <a:r>
              <a:rPr sz="2100" spc="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и</a:t>
            </a:r>
            <a:r>
              <a:rPr sz="2100" spc="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зло</a:t>
            </a:r>
            <a:r>
              <a:rPr sz="2100" spc="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в</a:t>
            </a:r>
            <a:r>
              <a:rPr sz="2100" spc="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православной</a:t>
            </a:r>
            <a:r>
              <a:rPr sz="2100" spc="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традиции.</a:t>
            </a:r>
            <a:r>
              <a:rPr sz="2100" spc="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Золотое</a:t>
            </a:r>
            <a:r>
              <a:rPr sz="2100" spc="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правило</a:t>
            </a:r>
            <a:r>
              <a:rPr sz="2100" spc="4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нравственности. </a:t>
            </a:r>
            <a:r>
              <a:rPr sz="2100" dirty="0">
                <a:latin typeface="Times New Roman"/>
                <a:cs typeface="Times New Roman"/>
              </a:rPr>
              <a:t>Любовь</a:t>
            </a:r>
            <a:r>
              <a:rPr sz="2100" spc="3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к</a:t>
            </a:r>
            <a:r>
              <a:rPr sz="2100" spc="36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ближнему.</a:t>
            </a:r>
            <a:r>
              <a:rPr sz="2100" spc="38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Отношение</a:t>
            </a:r>
            <a:r>
              <a:rPr sz="2100" spc="36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к</a:t>
            </a:r>
            <a:r>
              <a:rPr sz="2100" spc="3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труду.</a:t>
            </a:r>
            <a:r>
              <a:rPr sz="2100" spc="38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Долг</a:t>
            </a:r>
            <a:r>
              <a:rPr sz="2100" spc="3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и</a:t>
            </a:r>
            <a:r>
              <a:rPr sz="2100" spc="3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ответственность.</a:t>
            </a:r>
            <a:r>
              <a:rPr sz="2100" spc="3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Милосердие</a:t>
            </a:r>
            <a:r>
              <a:rPr sz="2100" spc="3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и</a:t>
            </a:r>
            <a:r>
              <a:rPr sz="2100" spc="34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сострадание. </a:t>
            </a:r>
            <a:r>
              <a:rPr sz="2100" dirty="0">
                <a:latin typeface="Times New Roman"/>
                <a:cs typeface="Times New Roman"/>
              </a:rPr>
              <a:t>Православие</a:t>
            </a:r>
            <a:r>
              <a:rPr sz="2100" spc="10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в</a:t>
            </a:r>
            <a:r>
              <a:rPr sz="2100" spc="9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России.</a:t>
            </a:r>
            <a:r>
              <a:rPr sz="2100" spc="8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Православный</a:t>
            </a:r>
            <a:r>
              <a:rPr sz="2100" spc="10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храм</a:t>
            </a:r>
            <a:r>
              <a:rPr sz="2100" spc="7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и</a:t>
            </a:r>
            <a:r>
              <a:rPr sz="2100" spc="8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другие</a:t>
            </a:r>
            <a:r>
              <a:rPr sz="2100" spc="9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святыни.</a:t>
            </a:r>
            <a:r>
              <a:rPr sz="2100" spc="8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Символический</a:t>
            </a:r>
            <a:r>
              <a:rPr sz="2100" spc="9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язык</a:t>
            </a:r>
            <a:r>
              <a:rPr sz="2100" spc="9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православной </a:t>
            </a:r>
            <a:r>
              <a:rPr sz="2100" dirty="0">
                <a:latin typeface="Times New Roman"/>
                <a:cs typeface="Times New Roman"/>
              </a:rPr>
              <a:t>культуры:</a:t>
            </a:r>
            <a:r>
              <a:rPr sz="2100" spc="40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христианское</a:t>
            </a:r>
            <a:r>
              <a:rPr sz="2100" spc="50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искусство</a:t>
            </a:r>
            <a:r>
              <a:rPr sz="2100" spc="45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(иконы,</a:t>
            </a:r>
            <a:r>
              <a:rPr sz="2100" spc="45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фрески,</a:t>
            </a:r>
            <a:r>
              <a:rPr sz="2100" spc="40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церковное</a:t>
            </a:r>
            <a:r>
              <a:rPr sz="2100" spc="45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пение,</a:t>
            </a:r>
            <a:r>
              <a:rPr sz="2100" spc="40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прикладное</a:t>
            </a:r>
            <a:r>
              <a:rPr sz="2100" spc="50" dirty="0">
                <a:latin typeface="Times New Roman"/>
                <a:cs typeface="Times New Roman"/>
              </a:rPr>
              <a:t>  </a:t>
            </a:r>
            <a:r>
              <a:rPr sz="2100" spc="-10" dirty="0">
                <a:latin typeface="Times New Roman"/>
                <a:cs typeface="Times New Roman"/>
              </a:rPr>
              <a:t>искусство), </a:t>
            </a:r>
            <a:r>
              <a:rPr sz="2100" dirty="0">
                <a:latin typeface="Times New Roman"/>
                <a:cs typeface="Times New Roman"/>
              </a:rPr>
              <a:t>православный</a:t>
            </a:r>
            <a:r>
              <a:rPr sz="2100" spc="18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календарь.</a:t>
            </a:r>
            <a:r>
              <a:rPr sz="2100" spc="17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Праздники.</a:t>
            </a:r>
            <a:r>
              <a:rPr sz="2100" spc="17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Христианская</a:t>
            </a:r>
            <a:r>
              <a:rPr sz="2100" spc="17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семья</a:t>
            </a:r>
            <a:r>
              <a:rPr sz="2100" spc="17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и</a:t>
            </a:r>
            <a:r>
              <a:rPr sz="2100" spc="19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её</a:t>
            </a:r>
            <a:r>
              <a:rPr sz="2100" spc="18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ценности.</a:t>
            </a:r>
            <a:r>
              <a:rPr sz="2100" spc="17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Любовь</a:t>
            </a:r>
            <a:r>
              <a:rPr sz="2100" b="1" spc="16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и</a:t>
            </a:r>
            <a:r>
              <a:rPr sz="2100" b="1" spc="14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уважение</a:t>
            </a:r>
            <a:r>
              <a:rPr sz="2100" b="1" spc="210" dirty="0">
                <a:latin typeface="Times New Roman"/>
                <a:cs typeface="Times New Roman"/>
              </a:rPr>
              <a:t> </a:t>
            </a:r>
            <a:r>
              <a:rPr sz="2100" b="1" spc="-50" dirty="0">
                <a:latin typeface="Times New Roman"/>
                <a:cs typeface="Times New Roman"/>
              </a:rPr>
              <a:t>к </a:t>
            </a:r>
            <a:r>
              <a:rPr sz="2100" b="1" spc="-30" dirty="0">
                <a:latin typeface="Times New Roman"/>
                <a:cs typeface="Times New Roman"/>
              </a:rPr>
              <a:t>Отечеству.</a:t>
            </a:r>
            <a:r>
              <a:rPr sz="2100" b="1" spc="-45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imes New Roman"/>
                <a:cs typeface="Times New Roman"/>
              </a:rPr>
              <a:t>Патриотизм</a:t>
            </a:r>
            <a:r>
              <a:rPr sz="2100" b="1" spc="-20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imes New Roman"/>
                <a:cs typeface="Times New Roman"/>
              </a:rPr>
              <a:t>многонационального</a:t>
            </a:r>
            <a:r>
              <a:rPr sz="2100" b="1" spc="-5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и</a:t>
            </a:r>
            <a:r>
              <a:rPr sz="2100" b="1" spc="-80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imes New Roman"/>
                <a:cs typeface="Times New Roman"/>
              </a:rPr>
              <a:t>многоконфессионального</a:t>
            </a:r>
            <a:r>
              <a:rPr sz="2100" b="1" spc="-2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народа</a:t>
            </a:r>
            <a:r>
              <a:rPr sz="2100" b="1" spc="-65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imes New Roman"/>
                <a:cs typeface="Times New Roman"/>
              </a:rPr>
              <a:t>России.</a:t>
            </a:r>
            <a:endParaRPr sz="2100">
              <a:latin typeface="Times New Roman"/>
              <a:cs typeface="Times New Roman"/>
            </a:endParaRPr>
          </a:p>
          <a:p>
            <a:pPr marR="9525" algn="r">
              <a:lnSpc>
                <a:spcPct val="100000"/>
              </a:lnSpc>
              <a:spcBef>
                <a:spcPts val="2225"/>
              </a:spcBef>
            </a:pPr>
            <a:r>
              <a:rPr sz="2000" dirty="0">
                <a:solidFill>
                  <a:srgbClr val="1F4E79"/>
                </a:solidFill>
                <a:latin typeface="Times New Roman"/>
                <a:cs typeface="Times New Roman"/>
              </a:rPr>
              <a:t>ОРКСЭ.</a:t>
            </a:r>
            <a:r>
              <a:rPr sz="2000" spc="-6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Основы</a:t>
            </a:r>
            <a:r>
              <a:rPr sz="2000" b="1" spc="-9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православной</a:t>
            </a:r>
            <a:r>
              <a:rPr sz="2000" b="1" spc="-9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культуры.</a:t>
            </a:r>
            <a:r>
              <a:rPr sz="2000" b="1" spc="-8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Times New Roman"/>
                <a:cs typeface="Times New Roman"/>
              </a:rPr>
              <a:t>Учебник:</a:t>
            </a:r>
            <a:endParaRPr sz="2000">
              <a:latin typeface="Times New Roman"/>
              <a:cs typeface="Times New Roman"/>
            </a:endParaRPr>
          </a:p>
          <a:p>
            <a:pPr marR="10160" algn="r">
              <a:lnSpc>
                <a:spcPct val="100000"/>
              </a:lnSpc>
              <a:spcBef>
                <a:spcPts val="2200"/>
              </a:spcBef>
            </a:pPr>
            <a:r>
              <a:rPr sz="2000" dirty="0">
                <a:solidFill>
                  <a:srgbClr val="1F4E79"/>
                </a:solidFill>
                <a:latin typeface="Times New Roman"/>
                <a:cs typeface="Times New Roman"/>
              </a:rPr>
              <a:t>в</a:t>
            </a:r>
            <a:r>
              <a:rPr sz="2000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E79"/>
                </a:solidFill>
                <a:latin typeface="Times New Roman"/>
                <a:cs typeface="Times New Roman"/>
              </a:rPr>
              <a:t>2</a:t>
            </a:r>
            <a:r>
              <a:rPr sz="2000" spc="-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E79"/>
                </a:solidFill>
                <a:latin typeface="Times New Roman"/>
                <a:cs typeface="Times New Roman"/>
              </a:rPr>
              <a:t>частях</a:t>
            </a:r>
            <a:r>
              <a:rPr sz="2000" spc="-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E79"/>
                </a:solidFill>
                <a:latin typeface="Times New Roman"/>
                <a:cs typeface="Times New Roman"/>
              </a:rPr>
              <a:t>Васильева</a:t>
            </a:r>
            <a:r>
              <a:rPr sz="2000" spc="-2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E79"/>
                </a:solidFill>
                <a:latin typeface="Times New Roman"/>
                <a:cs typeface="Times New Roman"/>
              </a:rPr>
              <a:t>О.Ю.,</a:t>
            </a:r>
            <a:r>
              <a:rPr sz="2000" spc="-3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1F4E79"/>
                </a:solidFill>
                <a:latin typeface="Times New Roman"/>
                <a:cs typeface="Times New Roman"/>
              </a:rPr>
              <a:t>Кульберг</a:t>
            </a:r>
            <a:r>
              <a:rPr sz="2000" spc="-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E79"/>
                </a:solidFill>
                <a:latin typeface="Times New Roman"/>
                <a:cs typeface="Times New Roman"/>
              </a:rPr>
              <a:t>А.С.,</a:t>
            </a:r>
            <a:r>
              <a:rPr sz="2000" spc="-30" dirty="0">
                <a:solidFill>
                  <a:srgbClr val="1F4E79"/>
                </a:solidFill>
                <a:latin typeface="Times New Roman"/>
                <a:cs typeface="Times New Roman"/>
              </a:rPr>
              <a:t> Корытко</a:t>
            </a:r>
            <a:r>
              <a:rPr sz="2000" spc="-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E79"/>
                </a:solidFill>
                <a:latin typeface="Times New Roman"/>
                <a:cs typeface="Times New Roman"/>
              </a:rPr>
              <a:t>О.В.</a:t>
            </a:r>
            <a:r>
              <a:rPr sz="2000" spc="-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E79"/>
                </a:solidFill>
                <a:latin typeface="Times New Roman"/>
                <a:cs typeface="Times New Roman"/>
              </a:rPr>
              <a:t>и</a:t>
            </a:r>
            <a:r>
              <a:rPr sz="2000" spc="-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Times New Roman"/>
                <a:cs typeface="Times New Roman"/>
              </a:rPr>
              <a:t>другие;</a:t>
            </a:r>
            <a:endParaRPr sz="2000">
              <a:latin typeface="Times New Roman"/>
              <a:cs typeface="Times New Roman"/>
            </a:endParaRPr>
          </a:p>
          <a:p>
            <a:pPr marR="5715" algn="r">
              <a:lnSpc>
                <a:spcPct val="100000"/>
              </a:lnSpc>
              <a:spcBef>
                <a:spcPts val="2200"/>
              </a:spcBef>
            </a:pPr>
            <a:r>
              <a:rPr sz="2000" dirty="0">
                <a:solidFill>
                  <a:srgbClr val="1F4E79"/>
                </a:solidFill>
                <a:latin typeface="Times New Roman"/>
                <a:cs typeface="Times New Roman"/>
              </a:rPr>
              <a:t>под</a:t>
            </a:r>
            <a:r>
              <a:rPr sz="2000" spc="-7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Times New Roman"/>
                <a:cs typeface="Times New Roman"/>
              </a:rPr>
              <a:t>науч. </a:t>
            </a:r>
            <a:r>
              <a:rPr sz="2000" dirty="0">
                <a:solidFill>
                  <a:srgbClr val="1F4E79"/>
                </a:solidFill>
                <a:latin typeface="Times New Roman"/>
                <a:cs typeface="Times New Roman"/>
              </a:rPr>
              <a:t>ред.</a:t>
            </a:r>
            <a:r>
              <a:rPr sz="2000" spc="-8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E79"/>
                </a:solidFill>
                <a:latin typeface="Times New Roman"/>
                <a:cs typeface="Times New Roman"/>
              </a:rPr>
              <a:t>Васильевой</a:t>
            </a:r>
            <a:r>
              <a:rPr sz="2000" spc="-2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F4E79"/>
                </a:solidFill>
                <a:latin typeface="Times New Roman"/>
                <a:cs typeface="Times New Roman"/>
              </a:rPr>
              <a:t>О.Ю.,</a:t>
            </a:r>
            <a:r>
              <a:rPr sz="2000" spc="-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F4E79"/>
                </a:solidFill>
                <a:latin typeface="Times New Roman"/>
                <a:cs typeface="Times New Roman"/>
              </a:rPr>
              <a:t>1</a:t>
            </a:r>
            <a:r>
              <a:rPr sz="2000" b="1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издание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5120" y="4150358"/>
            <a:ext cx="1973970" cy="26289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18739" y="4069079"/>
            <a:ext cx="1950696" cy="262888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5720" y="113982"/>
            <a:ext cx="80213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4E79"/>
                </a:solidFill>
              </a:rPr>
              <a:t>Предметные</a:t>
            </a:r>
            <a:r>
              <a:rPr sz="1800" spc="-105" dirty="0">
                <a:solidFill>
                  <a:srgbClr val="1F4E79"/>
                </a:solidFill>
              </a:rPr>
              <a:t> </a:t>
            </a:r>
            <a:r>
              <a:rPr sz="1800" spc="-20" dirty="0">
                <a:solidFill>
                  <a:srgbClr val="1F4E79"/>
                </a:solidFill>
              </a:rPr>
              <a:t>результаты</a:t>
            </a:r>
            <a:r>
              <a:rPr sz="1800" spc="-90" dirty="0">
                <a:solidFill>
                  <a:srgbClr val="1F4E79"/>
                </a:solidFill>
              </a:rPr>
              <a:t> </a:t>
            </a:r>
            <a:r>
              <a:rPr sz="1800" dirty="0">
                <a:solidFill>
                  <a:srgbClr val="1F4E79"/>
                </a:solidFill>
              </a:rPr>
              <a:t>учебного</a:t>
            </a:r>
            <a:r>
              <a:rPr sz="1800" spc="-50" dirty="0">
                <a:solidFill>
                  <a:srgbClr val="1F4E79"/>
                </a:solidFill>
              </a:rPr>
              <a:t> </a:t>
            </a:r>
            <a:r>
              <a:rPr sz="1800" spc="-20" dirty="0">
                <a:solidFill>
                  <a:srgbClr val="1F4E79"/>
                </a:solidFill>
              </a:rPr>
              <a:t>модуля</a:t>
            </a:r>
            <a:r>
              <a:rPr sz="1800" spc="-40" dirty="0">
                <a:solidFill>
                  <a:srgbClr val="1F4E79"/>
                </a:solidFill>
              </a:rPr>
              <a:t> </a:t>
            </a:r>
            <a:r>
              <a:rPr sz="1800" dirty="0">
                <a:solidFill>
                  <a:srgbClr val="1F4E79"/>
                </a:solidFill>
              </a:rPr>
              <a:t>«Основы</a:t>
            </a:r>
            <a:r>
              <a:rPr sz="1800" spc="-55" dirty="0">
                <a:solidFill>
                  <a:srgbClr val="1F4E79"/>
                </a:solidFill>
              </a:rPr>
              <a:t> </a:t>
            </a:r>
            <a:r>
              <a:rPr sz="1800" dirty="0">
                <a:solidFill>
                  <a:srgbClr val="1F4E79"/>
                </a:solidFill>
              </a:rPr>
              <a:t>православной</a:t>
            </a:r>
            <a:r>
              <a:rPr sz="1800" spc="-35" dirty="0">
                <a:solidFill>
                  <a:srgbClr val="1F4E79"/>
                </a:solidFill>
              </a:rPr>
              <a:t> </a:t>
            </a:r>
            <a:r>
              <a:rPr sz="1800" spc="-10" dirty="0">
                <a:solidFill>
                  <a:srgbClr val="1F4E79"/>
                </a:solidFill>
              </a:rPr>
              <a:t>культуры»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78739" y="487934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imes New Roman"/>
                <a:cs typeface="Times New Roman"/>
              </a:rPr>
              <a:t>—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57" y="500634"/>
            <a:ext cx="1112075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Times New Roman"/>
                <a:cs typeface="Times New Roman"/>
              </a:rPr>
              <a:t>рассказывать</a:t>
            </a:r>
            <a:r>
              <a:rPr sz="1700" spc="3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</a:t>
            </a:r>
            <a:r>
              <a:rPr sz="1700" spc="3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нравственных</a:t>
            </a:r>
            <a:r>
              <a:rPr sz="1700" spc="3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заповедях,</a:t>
            </a:r>
            <a:r>
              <a:rPr sz="1700" spc="3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нормах</a:t>
            </a:r>
            <a:r>
              <a:rPr sz="1700" spc="3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христианской</a:t>
            </a:r>
            <a:r>
              <a:rPr sz="1700" spc="3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морали,</a:t>
            </a:r>
            <a:r>
              <a:rPr sz="1700" spc="3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их</a:t>
            </a:r>
            <a:r>
              <a:rPr sz="1700" spc="3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значении</a:t>
            </a:r>
            <a:r>
              <a:rPr sz="1700" spc="3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</a:t>
            </a:r>
            <a:r>
              <a:rPr sz="1700" spc="3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выстраивании</a:t>
            </a:r>
            <a:r>
              <a:rPr sz="1700" spc="3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отношений</a:t>
            </a:r>
            <a:r>
              <a:rPr sz="1700" spc="335" dirty="0">
                <a:latin typeface="Times New Roman"/>
                <a:cs typeface="Times New Roman"/>
              </a:rPr>
              <a:t> </a:t>
            </a:r>
            <a:r>
              <a:rPr sz="1700" spc="-50" dirty="0">
                <a:latin typeface="Times New Roman"/>
                <a:cs typeface="Times New Roman"/>
              </a:rPr>
              <a:t>в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762253"/>
            <a:ext cx="12040870" cy="5986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480" marR="5080" algn="just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Times New Roman"/>
                <a:cs typeface="Times New Roman"/>
              </a:rPr>
              <a:t>семье,</a:t>
            </a:r>
            <a:r>
              <a:rPr sz="1700" spc="1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между</a:t>
            </a:r>
            <a:r>
              <a:rPr sz="1700" spc="1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людьми,</a:t>
            </a:r>
            <a:r>
              <a:rPr sz="1700" spc="1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</a:t>
            </a:r>
            <a:r>
              <a:rPr sz="1700" spc="1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общении</a:t>
            </a:r>
            <a:r>
              <a:rPr sz="1700" spc="1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и</a:t>
            </a:r>
            <a:r>
              <a:rPr sz="1700" spc="1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деятельности;</a:t>
            </a:r>
            <a:r>
              <a:rPr sz="1700" spc="1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раскрывать</a:t>
            </a:r>
            <a:r>
              <a:rPr sz="1700" spc="1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основное</a:t>
            </a:r>
            <a:r>
              <a:rPr sz="1700" spc="1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содержание</a:t>
            </a:r>
            <a:r>
              <a:rPr sz="1700" spc="1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нравственных</a:t>
            </a:r>
            <a:r>
              <a:rPr sz="1700" spc="1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категорий</a:t>
            </a:r>
            <a:r>
              <a:rPr sz="1700" spc="1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</a:t>
            </a:r>
            <a:r>
              <a:rPr sz="1700" spc="14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православной </a:t>
            </a:r>
            <a:r>
              <a:rPr sz="1700" dirty="0">
                <a:latin typeface="Times New Roman"/>
                <a:cs typeface="Times New Roman"/>
              </a:rPr>
              <a:t>культуре,</a:t>
            </a:r>
            <a:r>
              <a:rPr sz="1700" spc="3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традиции</a:t>
            </a:r>
            <a:r>
              <a:rPr sz="1700" spc="3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(любовь,</a:t>
            </a:r>
            <a:r>
              <a:rPr sz="1700" spc="39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вера,</a:t>
            </a:r>
            <a:r>
              <a:rPr sz="1700" spc="3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милосердие,</a:t>
            </a:r>
            <a:r>
              <a:rPr sz="1700" spc="40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прощение,</a:t>
            </a:r>
            <a:r>
              <a:rPr sz="1700" spc="39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покаяние,</a:t>
            </a:r>
            <a:r>
              <a:rPr sz="1700" spc="3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сострадание,</a:t>
            </a:r>
            <a:r>
              <a:rPr sz="1700" spc="3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ответственность,</a:t>
            </a:r>
            <a:r>
              <a:rPr sz="1700" spc="4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послушание,</a:t>
            </a:r>
            <a:r>
              <a:rPr sz="1700" spc="39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грех</a:t>
            </a:r>
            <a:r>
              <a:rPr sz="1700" spc="385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Times New Roman"/>
                <a:cs typeface="Times New Roman"/>
              </a:rPr>
              <a:t>как </a:t>
            </a:r>
            <a:r>
              <a:rPr sz="1700" dirty="0">
                <a:latin typeface="Times New Roman"/>
                <a:cs typeface="Times New Roman"/>
              </a:rPr>
              <a:t>нарушение</a:t>
            </a:r>
            <a:r>
              <a:rPr sz="1700" spc="2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заповедей,</a:t>
            </a:r>
            <a:r>
              <a:rPr sz="1700" spc="2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борьба</a:t>
            </a:r>
            <a:r>
              <a:rPr sz="1700" spc="2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</a:t>
            </a:r>
            <a:r>
              <a:rPr sz="1700" spc="2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грехом,</a:t>
            </a:r>
            <a:r>
              <a:rPr sz="1700" spc="2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спасение),</a:t>
            </a:r>
            <a:r>
              <a:rPr sz="1700" spc="2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основное</a:t>
            </a:r>
            <a:r>
              <a:rPr sz="1700" spc="2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содержание</a:t>
            </a:r>
            <a:r>
              <a:rPr sz="1700" spc="2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и</a:t>
            </a:r>
            <a:r>
              <a:rPr sz="1700" spc="2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соотношение</a:t>
            </a:r>
            <a:r>
              <a:rPr sz="1700" spc="2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ветхозаветных</a:t>
            </a:r>
            <a:r>
              <a:rPr sz="1700" spc="2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Десяти</a:t>
            </a:r>
            <a:r>
              <a:rPr sz="1700" spc="2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заповедей</a:t>
            </a:r>
            <a:r>
              <a:rPr sz="1700" spc="260" dirty="0">
                <a:latin typeface="Times New Roman"/>
                <a:cs typeface="Times New Roman"/>
              </a:rPr>
              <a:t> </a:t>
            </a:r>
            <a:r>
              <a:rPr sz="1700" spc="-50" dirty="0">
                <a:latin typeface="Times New Roman"/>
                <a:cs typeface="Times New Roman"/>
              </a:rPr>
              <a:t>и </a:t>
            </a:r>
            <a:r>
              <a:rPr sz="1700" dirty="0">
                <a:latin typeface="Times New Roman"/>
                <a:cs typeface="Times New Roman"/>
              </a:rPr>
              <a:t>Евангельских</a:t>
            </a:r>
            <a:r>
              <a:rPr sz="1700" spc="3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заповедей</a:t>
            </a:r>
            <a:r>
              <a:rPr sz="1700" spc="3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Блаженств,</a:t>
            </a:r>
            <a:r>
              <a:rPr sz="1700" spc="3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христианского</a:t>
            </a:r>
            <a:r>
              <a:rPr sz="1700" spc="3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нравственного</a:t>
            </a:r>
            <a:r>
              <a:rPr sz="1700" spc="40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идеала;</a:t>
            </a:r>
            <a:r>
              <a:rPr sz="1700" spc="39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объяснять</a:t>
            </a:r>
            <a:r>
              <a:rPr sz="1700" spc="40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«золотое</a:t>
            </a:r>
            <a:r>
              <a:rPr sz="1700" spc="39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правило</a:t>
            </a:r>
            <a:r>
              <a:rPr sz="1700" spc="40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нравственности»</a:t>
            </a:r>
            <a:r>
              <a:rPr sz="1700" spc="360" dirty="0">
                <a:latin typeface="Times New Roman"/>
                <a:cs typeface="Times New Roman"/>
              </a:rPr>
              <a:t> </a:t>
            </a:r>
            <a:r>
              <a:rPr sz="1700" spc="-50" dirty="0">
                <a:latin typeface="Times New Roman"/>
                <a:cs typeface="Times New Roman"/>
              </a:rPr>
              <a:t>в </a:t>
            </a:r>
            <a:r>
              <a:rPr sz="1700" dirty="0">
                <a:latin typeface="Times New Roman"/>
                <a:cs typeface="Times New Roman"/>
              </a:rPr>
              <a:t>православной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христианской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традиции;</a:t>
            </a:r>
            <a:endParaRPr sz="1700">
              <a:latin typeface="Times New Roman"/>
              <a:cs typeface="Times New Roman"/>
            </a:endParaRPr>
          </a:p>
          <a:p>
            <a:pPr marL="157480" marR="10795" indent="-144780" algn="just">
              <a:lnSpc>
                <a:spcPct val="100000"/>
              </a:lnSpc>
              <a:spcBef>
                <a:spcPts val="5"/>
              </a:spcBef>
            </a:pPr>
            <a:r>
              <a:rPr sz="1700" dirty="0">
                <a:latin typeface="Times New Roman"/>
                <a:cs typeface="Times New Roman"/>
              </a:rPr>
              <a:t>—первоначальный</a:t>
            </a:r>
            <a:r>
              <a:rPr sz="1700" spc="95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опыт</a:t>
            </a:r>
            <a:r>
              <a:rPr sz="1700" spc="100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осмысления</a:t>
            </a:r>
            <a:r>
              <a:rPr sz="1700" spc="105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и</a:t>
            </a:r>
            <a:r>
              <a:rPr sz="1700" spc="100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нравственной</a:t>
            </a:r>
            <a:r>
              <a:rPr sz="1700" spc="100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оценки</a:t>
            </a:r>
            <a:r>
              <a:rPr sz="1700" spc="100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поступков,</a:t>
            </a:r>
            <a:r>
              <a:rPr sz="1700" spc="105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поведения</a:t>
            </a:r>
            <a:r>
              <a:rPr sz="1700" spc="100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(своих</a:t>
            </a:r>
            <a:r>
              <a:rPr sz="1700" spc="110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и</a:t>
            </a:r>
            <a:r>
              <a:rPr sz="1700" spc="95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других</a:t>
            </a:r>
            <a:r>
              <a:rPr sz="1700" spc="105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людей)</a:t>
            </a:r>
            <a:r>
              <a:rPr sz="1700" spc="100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с</a:t>
            </a:r>
            <a:r>
              <a:rPr sz="1700" spc="105" dirty="0">
                <a:latin typeface="Times New Roman"/>
                <a:cs typeface="Times New Roman"/>
              </a:rPr>
              <a:t>  </a:t>
            </a:r>
            <a:r>
              <a:rPr sz="1700" spc="-10" dirty="0">
                <a:latin typeface="Times New Roman"/>
                <a:cs typeface="Times New Roman"/>
              </a:rPr>
              <a:t>позиций </a:t>
            </a:r>
            <a:r>
              <a:rPr sz="1700" dirty="0">
                <a:latin typeface="Times New Roman"/>
                <a:cs typeface="Times New Roman"/>
              </a:rPr>
              <a:t>православной</a:t>
            </a:r>
            <a:r>
              <a:rPr sz="1700" spc="-7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этики;</a:t>
            </a:r>
            <a:endParaRPr sz="1700">
              <a:latin typeface="Times New Roman"/>
              <a:cs typeface="Times New Roman"/>
            </a:endParaRPr>
          </a:p>
          <a:p>
            <a:pPr marL="157480" marR="6985" indent="-144780" algn="just">
              <a:lnSpc>
                <a:spcPct val="100000"/>
              </a:lnSpc>
            </a:pPr>
            <a:r>
              <a:rPr sz="1700" spc="-10" dirty="0">
                <a:latin typeface="Times New Roman"/>
                <a:cs typeface="Times New Roman"/>
              </a:rPr>
              <a:t>—</a:t>
            </a:r>
            <a:r>
              <a:rPr sz="1700" dirty="0">
                <a:latin typeface="Times New Roman"/>
                <a:cs typeface="Times New Roman"/>
              </a:rPr>
              <a:t>раскрывать</a:t>
            </a:r>
            <a:r>
              <a:rPr sz="1700" spc="2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своими</a:t>
            </a:r>
            <a:r>
              <a:rPr sz="1700" spc="2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словами</a:t>
            </a:r>
            <a:r>
              <a:rPr sz="1700" spc="2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первоначальные</a:t>
            </a:r>
            <a:r>
              <a:rPr sz="1700" spc="2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представления</a:t>
            </a:r>
            <a:r>
              <a:rPr sz="1700" spc="2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</a:t>
            </a:r>
            <a:r>
              <a:rPr sz="1700" spc="2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мировоззрении</a:t>
            </a:r>
            <a:r>
              <a:rPr sz="1700" spc="2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(картине</a:t>
            </a:r>
            <a:r>
              <a:rPr sz="1700" spc="2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мира)</a:t>
            </a:r>
            <a:r>
              <a:rPr sz="1700" spc="2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</a:t>
            </a:r>
            <a:r>
              <a:rPr sz="1700" spc="2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православии,</a:t>
            </a:r>
            <a:r>
              <a:rPr sz="1700" spc="2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вероучении</a:t>
            </a:r>
            <a:r>
              <a:rPr sz="1700" spc="265" dirty="0">
                <a:latin typeface="Times New Roman"/>
                <a:cs typeface="Times New Roman"/>
              </a:rPr>
              <a:t> </a:t>
            </a:r>
            <a:r>
              <a:rPr sz="1700" spc="-50" dirty="0">
                <a:latin typeface="Times New Roman"/>
                <a:cs typeface="Times New Roman"/>
              </a:rPr>
              <a:t>о </a:t>
            </a:r>
            <a:r>
              <a:rPr sz="1700" spc="-10" dirty="0">
                <a:latin typeface="Times New Roman"/>
                <a:cs typeface="Times New Roman"/>
              </a:rPr>
              <a:t>Боге-</a:t>
            </a:r>
            <a:r>
              <a:rPr sz="1700" dirty="0">
                <a:latin typeface="Times New Roman"/>
                <a:cs typeface="Times New Roman"/>
              </a:rPr>
              <a:t>Троице,</a:t>
            </a:r>
            <a:r>
              <a:rPr sz="1700" spc="1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Творении,</a:t>
            </a:r>
            <a:r>
              <a:rPr sz="1700" spc="1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человеке,</a:t>
            </a:r>
            <a:r>
              <a:rPr sz="1700" spc="1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Богочеловеке</a:t>
            </a:r>
            <a:r>
              <a:rPr sz="1700" spc="1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Иисусе</a:t>
            </a:r>
            <a:r>
              <a:rPr sz="1700" spc="1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Христе</a:t>
            </a:r>
            <a:r>
              <a:rPr sz="1700" spc="1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как</a:t>
            </a:r>
            <a:r>
              <a:rPr sz="1700" spc="1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Спасителе,</a:t>
            </a:r>
            <a:r>
              <a:rPr sz="1700" spc="11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Церкви;</a:t>
            </a:r>
            <a:r>
              <a:rPr sz="1700" spc="130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рассказывать</a:t>
            </a:r>
            <a:r>
              <a:rPr sz="1700" spc="1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</a:t>
            </a:r>
            <a:r>
              <a:rPr sz="1700" spc="1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Священном</a:t>
            </a:r>
            <a:r>
              <a:rPr sz="1700" spc="13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Писании </a:t>
            </a:r>
            <a:r>
              <a:rPr sz="1700" dirty="0">
                <a:latin typeface="Times New Roman"/>
                <a:cs typeface="Times New Roman"/>
              </a:rPr>
              <a:t>Церкви</a:t>
            </a:r>
            <a:r>
              <a:rPr sz="1700" spc="204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—</a:t>
            </a:r>
            <a:r>
              <a:rPr sz="1700" spc="215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Библии</a:t>
            </a:r>
            <a:r>
              <a:rPr sz="1700" spc="215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(Ветхий</a:t>
            </a:r>
            <a:r>
              <a:rPr sz="1700" spc="220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Завет,</a:t>
            </a:r>
            <a:r>
              <a:rPr sz="1700" spc="220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Новый</a:t>
            </a:r>
            <a:r>
              <a:rPr sz="1700" spc="215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Завет,</a:t>
            </a:r>
            <a:r>
              <a:rPr sz="1700" spc="210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Евангелия</a:t>
            </a:r>
            <a:r>
              <a:rPr sz="1700" spc="220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и</a:t>
            </a:r>
            <a:r>
              <a:rPr sz="1700" spc="220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евангелисты),</a:t>
            </a:r>
            <a:r>
              <a:rPr sz="1700" spc="200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апостолах,</a:t>
            </a:r>
            <a:r>
              <a:rPr sz="1700" spc="225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святых</a:t>
            </a:r>
            <a:r>
              <a:rPr sz="1700" spc="215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и</a:t>
            </a:r>
            <a:r>
              <a:rPr sz="1700" spc="220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житиях</a:t>
            </a:r>
            <a:r>
              <a:rPr sz="1700" spc="215" dirty="0">
                <a:latin typeface="Times New Roman"/>
                <a:cs typeface="Times New Roman"/>
              </a:rPr>
              <a:t>  </a:t>
            </a:r>
            <a:r>
              <a:rPr sz="1700" spc="-10" dirty="0">
                <a:latin typeface="Times New Roman"/>
                <a:cs typeface="Times New Roman"/>
              </a:rPr>
              <a:t>святых, </a:t>
            </a:r>
            <a:r>
              <a:rPr sz="1700" dirty="0">
                <a:latin typeface="Times New Roman"/>
                <a:cs typeface="Times New Roman"/>
              </a:rPr>
              <a:t>священнослужителях,</a:t>
            </a:r>
            <a:r>
              <a:rPr sz="1700" spc="40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богослужениях,</a:t>
            </a:r>
            <a:r>
              <a:rPr sz="1700" spc="4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молитвах,</a:t>
            </a:r>
            <a:r>
              <a:rPr sz="1700" spc="4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Таинствах</a:t>
            </a:r>
            <a:r>
              <a:rPr sz="1700" spc="40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(общее</a:t>
            </a:r>
            <a:r>
              <a:rPr sz="1700" spc="4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число</a:t>
            </a:r>
            <a:r>
              <a:rPr sz="1700" spc="4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Таинств,</a:t>
            </a:r>
            <a:r>
              <a:rPr sz="1700" spc="40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смысл</a:t>
            </a:r>
            <a:r>
              <a:rPr sz="1700" spc="40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Таинств</a:t>
            </a:r>
            <a:r>
              <a:rPr sz="1700" spc="40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Крещения,</a:t>
            </a:r>
            <a:r>
              <a:rPr sz="1700" spc="42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Причастия, </a:t>
            </a:r>
            <a:r>
              <a:rPr sz="1700" dirty="0">
                <a:latin typeface="Times New Roman"/>
                <a:cs typeface="Times New Roman"/>
              </a:rPr>
              <a:t>Венчания,</a:t>
            </a:r>
            <a:r>
              <a:rPr sz="1700" spc="125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Исповеди),</a:t>
            </a:r>
            <a:r>
              <a:rPr sz="1700" spc="125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монашестве</a:t>
            </a:r>
            <a:r>
              <a:rPr sz="1700" spc="130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и</a:t>
            </a:r>
            <a:r>
              <a:rPr sz="1700" spc="120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монастырях</a:t>
            </a:r>
            <a:r>
              <a:rPr sz="1700" spc="125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в</a:t>
            </a:r>
            <a:r>
              <a:rPr sz="1700" spc="120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православной</a:t>
            </a:r>
            <a:r>
              <a:rPr sz="1700" spc="125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традиции;</a:t>
            </a:r>
            <a:r>
              <a:rPr sz="1700" spc="130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рассказывать</a:t>
            </a:r>
            <a:r>
              <a:rPr sz="1700" spc="130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о</a:t>
            </a:r>
            <a:r>
              <a:rPr sz="1700" spc="130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назначении</a:t>
            </a:r>
            <a:r>
              <a:rPr sz="1700" spc="135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и</a:t>
            </a:r>
            <a:r>
              <a:rPr sz="1700" spc="120" dirty="0">
                <a:latin typeface="Times New Roman"/>
                <a:cs typeface="Times New Roman"/>
              </a:rPr>
              <a:t>  </a:t>
            </a:r>
            <a:r>
              <a:rPr sz="1700" spc="-10" dirty="0">
                <a:latin typeface="Times New Roman"/>
                <a:cs typeface="Times New Roman"/>
              </a:rPr>
              <a:t>устройстве </a:t>
            </a:r>
            <a:r>
              <a:rPr sz="1700" dirty="0">
                <a:latin typeface="Times New Roman"/>
                <a:cs typeface="Times New Roman"/>
              </a:rPr>
              <a:t>православного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храма</a:t>
            </a:r>
            <a:r>
              <a:rPr sz="1700" spc="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(собственно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храм,</a:t>
            </a:r>
            <a:r>
              <a:rPr sz="1700" spc="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притвор,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алтарь,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иконы,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иконостас),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нормах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поведения</a:t>
            </a:r>
            <a:r>
              <a:rPr sz="1700" spc="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храме,</a:t>
            </a:r>
            <a:r>
              <a:rPr sz="1700" spc="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общения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мирянами</a:t>
            </a:r>
            <a:r>
              <a:rPr sz="1700" spc="35" dirty="0">
                <a:latin typeface="Times New Roman"/>
                <a:cs typeface="Times New Roman"/>
              </a:rPr>
              <a:t> </a:t>
            </a:r>
            <a:r>
              <a:rPr sz="1700" spc="-50" dirty="0">
                <a:latin typeface="Times New Roman"/>
                <a:cs typeface="Times New Roman"/>
              </a:rPr>
              <a:t>и </a:t>
            </a:r>
            <a:r>
              <a:rPr sz="1700" dirty="0">
                <a:latin typeface="Times New Roman"/>
                <a:cs typeface="Times New Roman"/>
              </a:rPr>
              <a:t>священнослужителями;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рассказывать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православных</a:t>
            </a:r>
            <a:r>
              <a:rPr sz="1700" spc="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праздниках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(не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менее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трёх,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включая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Воскресение</a:t>
            </a:r>
            <a:r>
              <a:rPr sz="1700" spc="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Христово</a:t>
            </a:r>
            <a:r>
              <a:rPr sz="1700" spc="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и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Рождество </a:t>
            </a:r>
            <a:r>
              <a:rPr sz="1700" dirty="0">
                <a:latin typeface="Times New Roman"/>
                <a:cs typeface="Times New Roman"/>
              </a:rPr>
              <a:t>Христово),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православных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постах,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назначении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поста;</a:t>
            </a:r>
            <a:endParaRPr sz="1700">
              <a:latin typeface="Times New Roman"/>
              <a:cs typeface="Times New Roman"/>
            </a:endParaRPr>
          </a:p>
          <a:p>
            <a:pPr marL="157480" marR="9525" indent="-144780" algn="just">
              <a:lnSpc>
                <a:spcPct val="100000"/>
              </a:lnSpc>
              <a:spcBef>
                <a:spcPts val="5"/>
              </a:spcBef>
              <a:buChar char="—"/>
              <a:tabLst>
                <a:tab pos="157480" algn="l"/>
                <a:tab pos="927100" algn="l"/>
              </a:tabLst>
            </a:pPr>
            <a:r>
              <a:rPr sz="1700" dirty="0">
                <a:latin typeface="Times New Roman"/>
                <a:cs typeface="Times New Roman"/>
              </a:rPr>
              <a:t>	раскрывать</a:t>
            </a:r>
            <a:r>
              <a:rPr sz="1700" spc="3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основное</a:t>
            </a:r>
            <a:r>
              <a:rPr sz="1700" spc="3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содержание</a:t>
            </a:r>
            <a:r>
              <a:rPr sz="1700" spc="3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норм</a:t>
            </a:r>
            <a:r>
              <a:rPr sz="1700" spc="3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отношений</a:t>
            </a:r>
            <a:r>
              <a:rPr sz="1700" spc="3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</a:t>
            </a:r>
            <a:r>
              <a:rPr sz="1700" spc="3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православной</a:t>
            </a:r>
            <a:r>
              <a:rPr sz="1700" spc="3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семье,</a:t>
            </a:r>
            <a:r>
              <a:rPr sz="1700" spc="3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обязанностей</a:t>
            </a:r>
            <a:r>
              <a:rPr sz="1700" spc="3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и</a:t>
            </a:r>
            <a:r>
              <a:rPr sz="1700" spc="3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ответственности</a:t>
            </a:r>
            <a:r>
              <a:rPr sz="1700" spc="34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членов </a:t>
            </a:r>
            <a:r>
              <a:rPr sz="1700" dirty="0">
                <a:latin typeface="Times New Roman"/>
                <a:cs typeface="Times New Roman"/>
              </a:rPr>
              <a:t>семьи,</a:t>
            </a:r>
            <a:r>
              <a:rPr sz="1700" spc="4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отношении</a:t>
            </a:r>
            <a:r>
              <a:rPr sz="1700" spc="4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детей</a:t>
            </a:r>
            <a:r>
              <a:rPr sz="1700" spc="4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к</a:t>
            </a:r>
            <a:r>
              <a:rPr sz="1700" spc="4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отцу,</a:t>
            </a:r>
            <a:r>
              <a:rPr sz="1700" spc="4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матери,</a:t>
            </a:r>
            <a:r>
              <a:rPr sz="1700" spc="4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братьям</a:t>
            </a:r>
            <a:r>
              <a:rPr sz="1700" spc="4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и</a:t>
            </a:r>
            <a:r>
              <a:rPr sz="1700" spc="43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сёстрам,</a:t>
            </a:r>
            <a:r>
              <a:rPr sz="1700" spc="4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старшим</a:t>
            </a:r>
            <a:r>
              <a:rPr sz="1700" spc="4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по</a:t>
            </a:r>
            <a:r>
              <a:rPr sz="1700" spc="4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возрасту,</a:t>
            </a:r>
            <a:r>
              <a:rPr sz="1700" spc="4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предкам;</a:t>
            </a:r>
            <a:r>
              <a:rPr sz="1700" spc="4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распознавать</a:t>
            </a:r>
            <a:r>
              <a:rPr sz="1700" spc="434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христианскую </a:t>
            </a:r>
            <a:r>
              <a:rPr sz="1700" dirty="0">
                <a:latin typeface="Times New Roman"/>
                <a:cs typeface="Times New Roman"/>
              </a:rPr>
              <a:t>символику,</a:t>
            </a:r>
            <a:r>
              <a:rPr sz="1700" spc="2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объяснять</a:t>
            </a:r>
            <a:r>
              <a:rPr sz="1700" spc="2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своими</a:t>
            </a:r>
            <a:r>
              <a:rPr sz="1700" spc="20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словами</a:t>
            </a:r>
            <a:r>
              <a:rPr sz="1700" spc="2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её</a:t>
            </a:r>
            <a:r>
              <a:rPr sz="1700" spc="2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смысл</a:t>
            </a:r>
            <a:r>
              <a:rPr sz="1700" spc="20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(православный</a:t>
            </a:r>
            <a:r>
              <a:rPr sz="1700" spc="2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крест)</a:t>
            </a:r>
            <a:r>
              <a:rPr sz="1700" spc="2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и</a:t>
            </a:r>
            <a:r>
              <a:rPr sz="1700" spc="20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значение</a:t>
            </a:r>
            <a:r>
              <a:rPr sz="1700" spc="2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</a:t>
            </a:r>
            <a:r>
              <a:rPr sz="1700" spc="20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православной</a:t>
            </a:r>
            <a:r>
              <a:rPr sz="1700" spc="2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культуре;</a:t>
            </a:r>
            <a:r>
              <a:rPr sz="1700" spc="2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рассказывать</a:t>
            </a:r>
            <a:r>
              <a:rPr sz="1700" spc="220" dirty="0">
                <a:latin typeface="Times New Roman"/>
                <a:cs typeface="Times New Roman"/>
              </a:rPr>
              <a:t> </a:t>
            </a:r>
            <a:r>
              <a:rPr sz="1700" spc="-50" dirty="0">
                <a:latin typeface="Times New Roman"/>
                <a:cs typeface="Times New Roman"/>
              </a:rPr>
              <a:t>о </a:t>
            </a:r>
            <a:r>
              <a:rPr sz="1700" spc="-20" dirty="0">
                <a:latin typeface="Times New Roman"/>
                <a:cs typeface="Times New Roman"/>
              </a:rPr>
              <a:t>художественной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культуре </a:t>
            </a:r>
            <a:r>
              <a:rPr sz="1700" dirty="0">
                <a:latin typeface="Times New Roman"/>
                <a:cs typeface="Times New Roman"/>
              </a:rPr>
              <a:t>в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православной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традиции,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об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иконописи;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выделять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особенности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икон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сравнении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картинами;</a:t>
            </a:r>
            <a:endParaRPr sz="1700">
              <a:latin typeface="Times New Roman"/>
              <a:cs typeface="Times New Roman"/>
            </a:endParaRPr>
          </a:p>
          <a:p>
            <a:pPr marL="157480" marR="6985" indent="-144780" algn="just">
              <a:lnSpc>
                <a:spcPct val="100000"/>
              </a:lnSpc>
              <a:spcBef>
                <a:spcPts val="5"/>
              </a:spcBef>
              <a:buChar char="—"/>
              <a:tabLst>
                <a:tab pos="157480" algn="l"/>
                <a:tab pos="927100" algn="l"/>
              </a:tabLst>
            </a:pPr>
            <a:r>
              <a:rPr sz="1700" dirty="0">
                <a:latin typeface="Times New Roman"/>
                <a:cs typeface="Times New Roman"/>
              </a:rPr>
              <a:t>	излагать</a:t>
            </a:r>
            <a:r>
              <a:rPr sz="1700" spc="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основные</a:t>
            </a:r>
            <a:r>
              <a:rPr sz="1700" spc="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исторические</a:t>
            </a:r>
            <a:r>
              <a:rPr sz="1700" spc="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сведения</a:t>
            </a:r>
            <a:r>
              <a:rPr sz="1700" spc="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возникновении</a:t>
            </a:r>
            <a:r>
              <a:rPr sz="1700" spc="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православной</a:t>
            </a:r>
            <a:r>
              <a:rPr sz="1700" spc="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религиозной</a:t>
            </a:r>
            <a:r>
              <a:rPr sz="1700" spc="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традиции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России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(Крещение </a:t>
            </a:r>
            <a:r>
              <a:rPr sz="1700" dirty="0">
                <a:latin typeface="Times New Roman"/>
                <a:cs typeface="Times New Roman"/>
              </a:rPr>
              <a:t>Руси),</a:t>
            </a:r>
            <a:r>
              <a:rPr sz="1700" spc="70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своими</a:t>
            </a:r>
            <a:r>
              <a:rPr sz="1700" spc="85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словами</a:t>
            </a:r>
            <a:r>
              <a:rPr sz="1700" spc="70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объяснять</a:t>
            </a:r>
            <a:r>
              <a:rPr sz="1700" spc="80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роль</a:t>
            </a:r>
            <a:r>
              <a:rPr sz="1700" spc="80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православия</a:t>
            </a:r>
            <a:r>
              <a:rPr sz="1700" spc="75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в</a:t>
            </a:r>
            <a:r>
              <a:rPr sz="1700" spc="75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становлении</a:t>
            </a:r>
            <a:r>
              <a:rPr sz="1700" spc="85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культуры</a:t>
            </a:r>
            <a:r>
              <a:rPr sz="1700" spc="75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народов</a:t>
            </a:r>
            <a:r>
              <a:rPr sz="1700" spc="65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России,</a:t>
            </a:r>
            <a:r>
              <a:rPr sz="1700" spc="75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российской</a:t>
            </a:r>
            <a:r>
              <a:rPr sz="1700" spc="75" dirty="0">
                <a:latin typeface="Times New Roman"/>
                <a:cs typeface="Times New Roman"/>
              </a:rPr>
              <a:t>  </a:t>
            </a:r>
            <a:r>
              <a:rPr sz="1700" dirty="0">
                <a:latin typeface="Times New Roman"/>
                <a:cs typeface="Times New Roman"/>
              </a:rPr>
              <a:t>культуры</a:t>
            </a:r>
            <a:r>
              <a:rPr sz="1700" spc="75" dirty="0">
                <a:latin typeface="Times New Roman"/>
                <a:cs typeface="Times New Roman"/>
              </a:rPr>
              <a:t>  </a:t>
            </a:r>
            <a:r>
              <a:rPr sz="1700" spc="-50" dirty="0">
                <a:latin typeface="Times New Roman"/>
                <a:cs typeface="Times New Roman"/>
              </a:rPr>
              <a:t>и </a:t>
            </a:r>
            <a:r>
              <a:rPr sz="1700" dirty="0">
                <a:latin typeface="Times New Roman"/>
                <a:cs typeface="Times New Roman"/>
              </a:rPr>
              <a:t>государственности;</a:t>
            </a:r>
            <a:r>
              <a:rPr sz="1700" spc="22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первоначальный</a:t>
            </a:r>
            <a:r>
              <a:rPr sz="1700" spc="2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опыт</a:t>
            </a:r>
            <a:r>
              <a:rPr sz="1700" spc="2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поисковой,</a:t>
            </a:r>
            <a:r>
              <a:rPr sz="1700" spc="22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проектной</a:t>
            </a:r>
            <a:r>
              <a:rPr sz="1700" spc="2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деятельности</a:t>
            </a:r>
            <a:r>
              <a:rPr sz="1700" spc="20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по</a:t>
            </a:r>
            <a:r>
              <a:rPr sz="1700" spc="2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изучению</a:t>
            </a:r>
            <a:r>
              <a:rPr sz="1700" spc="2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православного</a:t>
            </a:r>
            <a:r>
              <a:rPr sz="1700" spc="2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исторического</a:t>
            </a:r>
            <a:r>
              <a:rPr sz="1700" spc="240" dirty="0">
                <a:latin typeface="Times New Roman"/>
                <a:cs typeface="Times New Roman"/>
              </a:rPr>
              <a:t> </a:t>
            </a:r>
            <a:r>
              <a:rPr sz="1700" spc="-50" dirty="0">
                <a:latin typeface="Times New Roman"/>
                <a:cs typeface="Times New Roman"/>
              </a:rPr>
              <a:t>и </a:t>
            </a:r>
            <a:r>
              <a:rPr sz="1700" spc="-25" dirty="0">
                <a:latin typeface="Times New Roman"/>
                <a:cs typeface="Times New Roman"/>
              </a:rPr>
              <a:t>культурного </a:t>
            </a:r>
            <a:r>
              <a:rPr sz="1700" dirty="0">
                <a:latin typeface="Times New Roman"/>
                <a:cs typeface="Times New Roman"/>
              </a:rPr>
              <a:t>наследия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в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своей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местности,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регионе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(храмы,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монастыри,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святыни,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памятные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и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святые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места)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и</a:t>
            </a:r>
            <a:r>
              <a:rPr sz="1700" spc="-20" dirty="0">
                <a:latin typeface="Times New Roman"/>
                <a:cs typeface="Times New Roman"/>
              </a:rPr>
              <a:t> т.д.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6879" y="87947"/>
            <a:ext cx="6176645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F4E79"/>
                </a:solidFill>
              </a:rPr>
              <a:t>О</a:t>
            </a:r>
            <a:r>
              <a:rPr spc="-45" dirty="0">
                <a:solidFill>
                  <a:srgbClr val="1F4E79"/>
                </a:solidFill>
              </a:rPr>
              <a:t> </a:t>
            </a:r>
            <a:r>
              <a:rPr dirty="0">
                <a:solidFill>
                  <a:srgbClr val="1F4E79"/>
                </a:solidFill>
              </a:rPr>
              <a:t>предмете</a:t>
            </a:r>
            <a:r>
              <a:rPr spc="-25" dirty="0">
                <a:solidFill>
                  <a:srgbClr val="1F4E79"/>
                </a:solidFill>
              </a:rPr>
              <a:t> </a:t>
            </a:r>
            <a:r>
              <a:rPr dirty="0">
                <a:solidFill>
                  <a:srgbClr val="1F4E79"/>
                </a:solidFill>
              </a:rPr>
              <a:t>ОРКСЭ</a:t>
            </a:r>
            <a:r>
              <a:rPr spc="-55" dirty="0">
                <a:solidFill>
                  <a:srgbClr val="1F4E79"/>
                </a:solidFill>
              </a:rPr>
              <a:t> </a:t>
            </a:r>
            <a:r>
              <a:rPr dirty="0">
                <a:solidFill>
                  <a:srgbClr val="1F4E79"/>
                </a:solidFill>
              </a:rPr>
              <a:t>в</a:t>
            </a:r>
            <a:r>
              <a:rPr spc="-40" dirty="0">
                <a:solidFill>
                  <a:srgbClr val="1F4E79"/>
                </a:solidFill>
              </a:rPr>
              <a:t> </a:t>
            </a:r>
            <a:r>
              <a:rPr dirty="0">
                <a:solidFill>
                  <a:srgbClr val="1F4E79"/>
                </a:solidFill>
              </a:rPr>
              <a:t>2024\25</a:t>
            </a:r>
            <a:r>
              <a:rPr spc="-100" dirty="0">
                <a:solidFill>
                  <a:srgbClr val="1F4E79"/>
                </a:solidFill>
              </a:rPr>
              <a:t> </a:t>
            </a:r>
            <a:r>
              <a:rPr dirty="0">
                <a:solidFill>
                  <a:srgbClr val="1F4E79"/>
                </a:solidFill>
              </a:rPr>
              <a:t>учебном</a:t>
            </a:r>
            <a:r>
              <a:rPr spc="-55" dirty="0">
                <a:solidFill>
                  <a:srgbClr val="1F4E79"/>
                </a:solidFill>
              </a:rPr>
              <a:t> </a:t>
            </a:r>
            <a:r>
              <a:rPr spc="-20" dirty="0">
                <a:solidFill>
                  <a:srgbClr val="1F4E79"/>
                </a:solidFill>
              </a:rPr>
              <a:t>году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8752" y="666432"/>
            <a:ext cx="11687175" cy="5514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395" marR="5080" indent="-226695" algn="just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1900" b="1" dirty="0">
                <a:latin typeface="Times New Roman"/>
                <a:cs typeface="Times New Roman"/>
              </a:rPr>
              <a:t>Приказ</a:t>
            </a:r>
            <a:r>
              <a:rPr sz="1900" b="1" spc="28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Минпросвещения</a:t>
            </a:r>
            <a:r>
              <a:rPr sz="1900" b="1" spc="30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России</a:t>
            </a:r>
            <a:r>
              <a:rPr sz="1900" b="1" spc="31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от</a:t>
            </a:r>
            <a:r>
              <a:rPr sz="1900" b="1" spc="31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18</a:t>
            </a:r>
            <a:r>
              <a:rPr sz="1900" b="1" spc="31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июля</a:t>
            </a:r>
            <a:r>
              <a:rPr sz="1900" b="1" spc="29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2022</a:t>
            </a:r>
            <a:r>
              <a:rPr sz="1900" b="1" spc="31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г.</a:t>
            </a:r>
            <a:r>
              <a:rPr sz="1900" b="1" spc="30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№</a:t>
            </a:r>
            <a:r>
              <a:rPr sz="1900" b="1" spc="29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569</a:t>
            </a:r>
            <a:r>
              <a:rPr sz="1900" b="1" spc="29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«О</a:t>
            </a:r>
            <a:r>
              <a:rPr sz="1900" b="1" spc="31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внесении</a:t>
            </a:r>
            <a:r>
              <a:rPr sz="1900" b="1" spc="30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изменений</a:t>
            </a:r>
            <a:r>
              <a:rPr sz="1900" b="1" spc="31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в</a:t>
            </a:r>
            <a:r>
              <a:rPr sz="1900" b="1" spc="29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федеральный 	</a:t>
            </a:r>
            <a:r>
              <a:rPr sz="1900" b="1" dirty="0">
                <a:latin typeface="Times New Roman"/>
                <a:cs typeface="Times New Roman"/>
              </a:rPr>
              <a:t>государственный</a:t>
            </a:r>
            <a:r>
              <a:rPr sz="1900" b="1" spc="21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образовательный</a:t>
            </a:r>
            <a:r>
              <a:rPr sz="1900" b="1" spc="21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стандарт</a:t>
            </a:r>
            <a:r>
              <a:rPr sz="1900" b="1" spc="20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начального</a:t>
            </a:r>
            <a:r>
              <a:rPr sz="1900" b="1" spc="204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общего</a:t>
            </a:r>
            <a:r>
              <a:rPr sz="1900" b="1" spc="19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образования</a:t>
            </a:r>
            <a:r>
              <a:rPr sz="1900" dirty="0">
                <a:latin typeface="Times New Roman"/>
                <a:cs typeface="Times New Roman"/>
              </a:rPr>
              <a:t>,</a:t>
            </a:r>
            <a:r>
              <a:rPr sz="1900" spc="2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утвержденный</a:t>
            </a:r>
            <a:r>
              <a:rPr sz="1900" spc="2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приказом 	</a:t>
            </a:r>
            <a:r>
              <a:rPr sz="1900" dirty="0">
                <a:latin typeface="Times New Roman"/>
                <a:cs typeface="Times New Roman"/>
              </a:rPr>
              <a:t>Минпросвещения</a:t>
            </a:r>
            <a:r>
              <a:rPr sz="1900" spc="254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России</a:t>
            </a:r>
            <a:r>
              <a:rPr sz="1900" spc="2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от</a:t>
            </a:r>
            <a:r>
              <a:rPr sz="1900" spc="2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31</a:t>
            </a:r>
            <a:r>
              <a:rPr sz="1900" spc="2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мая</a:t>
            </a:r>
            <a:r>
              <a:rPr sz="1900" spc="2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2021</a:t>
            </a:r>
            <a:r>
              <a:rPr sz="1900" spc="254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г.</a:t>
            </a:r>
            <a:r>
              <a:rPr sz="1900" spc="2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№</a:t>
            </a:r>
            <a:r>
              <a:rPr sz="1900" spc="2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286»;</a:t>
            </a:r>
            <a:r>
              <a:rPr sz="1900" spc="2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Зарегистрирован</a:t>
            </a:r>
            <a:r>
              <a:rPr sz="1900" spc="2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</a:t>
            </a:r>
            <a:r>
              <a:rPr sz="1900" spc="2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Минюсте</a:t>
            </a:r>
            <a:r>
              <a:rPr sz="1900" spc="26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РФ</a:t>
            </a:r>
            <a:r>
              <a:rPr sz="1900" spc="2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17</a:t>
            </a:r>
            <a:r>
              <a:rPr sz="1900" spc="2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августа</a:t>
            </a:r>
            <a:r>
              <a:rPr sz="1900" spc="254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2022</a:t>
            </a:r>
            <a:r>
              <a:rPr sz="1900" spc="26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г.</a:t>
            </a:r>
            <a:r>
              <a:rPr sz="1900" spc="229" dirty="0">
                <a:latin typeface="Times New Roman"/>
                <a:cs typeface="Times New Roman"/>
              </a:rPr>
              <a:t> </a:t>
            </a:r>
            <a:r>
              <a:rPr sz="1900" spc="-50" dirty="0">
                <a:latin typeface="Times New Roman"/>
                <a:cs typeface="Times New Roman"/>
              </a:rPr>
              <a:t>№ 	</a:t>
            </a:r>
            <a:r>
              <a:rPr sz="1900" spc="-10" dirty="0">
                <a:latin typeface="Times New Roman"/>
                <a:cs typeface="Times New Roman"/>
              </a:rPr>
              <a:t>69676.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00"/>
              </a:spcBef>
              <a:buFont typeface="Microsoft Sans Serif"/>
              <a:buChar char="•"/>
            </a:pPr>
            <a:endParaRPr sz="19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buFont typeface="Microsoft Sans Serif"/>
              <a:buChar char="•"/>
              <a:tabLst>
                <a:tab pos="240665" algn="l"/>
              </a:tabLst>
            </a:pPr>
            <a:r>
              <a:rPr sz="1900" dirty="0">
                <a:latin typeface="Times New Roman"/>
                <a:cs typeface="Times New Roman"/>
              </a:rPr>
              <a:t>В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обновлённых</a:t>
            </a:r>
            <a:r>
              <a:rPr sz="1900" spc="-7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ФГОС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закреплены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приоритеты</a:t>
            </a:r>
            <a:r>
              <a:rPr sz="1900" spc="-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системы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образования</a:t>
            </a:r>
            <a:r>
              <a:rPr sz="1900" spc="-75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РФ:</a:t>
            </a:r>
            <a:endParaRPr sz="19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1005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1900" spc="-10" dirty="0">
                <a:latin typeface="Times New Roman"/>
                <a:cs typeface="Times New Roman"/>
              </a:rPr>
              <a:t>-</a:t>
            </a:r>
            <a:r>
              <a:rPr sz="1900" dirty="0">
                <a:latin typeface="Times New Roman"/>
                <a:cs typeface="Times New Roman"/>
              </a:rPr>
              <a:t>единство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образовательного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пространства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РФ,</a:t>
            </a:r>
            <a:endParaRPr sz="19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1000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1900" spc="-10" dirty="0">
                <a:latin typeface="Times New Roman"/>
                <a:cs typeface="Times New Roman"/>
              </a:rPr>
              <a:t>-</a:t>
            </a:r>
            <a:r>
              <a:rPr sz="1900" dirty="0">
                <a:latin typeface="Times New Roman"/>
                <a:cs typeface="Times New Roman"/>
              </a:rPr>
              <a:t>единство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учебной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воспитательной</a:t>
            </a:r>
            <a:r>
              <a:rPr sz="1900" spc="-7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деятельности,</a:t>
            </a:r>
            <a:endParaRPr sz="19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1000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1900" spc="-10" dirty="0">
                <a:latin typeface="Times New Roman"/>
                <a:cs typeface="Times New Roman"/>
              </a:rPr>
              <a:t>-</a:t>
            </a:r>
            <a:r>
              <a:rPr sz="1900" dirty="0">
                <a:latin typeface="Times New Roman"/>
                <a:cs typeface="Times New Roman"/>
              </a:rPr>
              <a:t>развитие</a:t>
            </a:r>
            <a:r>
              <a:rPr sz="1900" spc="-7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личностных</a:t>
            </a:r>
            <a:r>
              <a:rPr sz="1900" spc="-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качеств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для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адаптации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к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изменяющимся</a:t>
            </a:r>
            <a:r>
              <a:rPr sz="1900" spc="-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условиям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социальной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природной</a:t>
            </a:r>
            <a:r>
              <a:rPr sz="1900" spc="-7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среды,</a:t>
            </a:r>
            <a:endParaRPr sz="19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1005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1900" spc="-10" dirty="0">
                <a:latin typeface="Times New Roman"/>
                <a:cs typeface="Times New Roman"/>
              </a:rPr>
              <a:t>-</a:t>
            </a:r>
            <a:r>
              <a:rPr sz="1900" dirty="0">
                <a:latin typeface="Times New Roman"/>
                <a:cs typeface="Times New Roman"/>
              </a:rPr>
              <a:t>безопасное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использование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цифровых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технологий.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95"/>
              </a:spcBef>
              <a:buFont typeface="Microsoft Sans Serif"/>
              <a:buChar char="•"/>
            </a:pPr>
            <a:endParaRPr sz="1900">
              <a:latin typeface="Times New Roman"/>
              <a:cs typeface="Times New Roman"/>
            </a:endParaRPr>
          </a:p>
          <a:p>
            <a:pPr marL="240029" marR="5715" indent="-227329" algn="just">
              <a:lnSpc>
                <a:spcPct val="100000"/>
              </a:lnSpc>
              <a:buFont typeface="Microsoft Sans Serif"/>
              <a:buChar char="•"/>
              <a:tabLst>
                <a:tab pos="241300" algn="l"/>
              </a:tabLst>
            </a:pPr>
            <a:r>
              <a:rPr sz="1900" dirty="0">
                <a:latin typeface="Times New Roman"/>
                <a:cs typeface="Times New Roman"/>
              </a:rPr>
              <a:t>В</a:t>
            </a:r>
            <a:r>
              <a:rPr sz="1900" spc="4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новом</a:t>
            </a:r>
            <a:r>
              <a:rPr sz="1900" spc="484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ФГОС</a:t>
            </a:r>
            <a:r>
              <a:rPr sz="1900" spc="459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НОО</a:t>
            </a:r>
            <a:r>
              <a:rPr sz="1900" spc="47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</a:t>
            </a:r>
            <a:r>
              <a:rPr sz="1900" spc="49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целом</a:t>
            </a:r>
            <a:r>
              <a:rPr sz="1900" spc="484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сохранились</a:t>
            </a:r>
            <a:r>
              <a:rPr sz="1900" spc="45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нормативные</a:t>
            </a:r>
            <a:r>
              <a:rPr sz="1900" spc="49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условия</a:t>
            </a:r>
            <a:r>
              <a:rPr sz="1900" spc="49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реализации</a:t>
            </a:r>
            <a:r>
              <a:rPr sz="1900" spc="10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ОРКСЭ,</a:t>
            </a:r>
            <a:r>
              <a:rPr sz="1900" spc="10" dirty="0">
                <a:latin typeface="Times New Roman"/>
                <a:cs typeface="Times New Roman"/>
              </a:rPr>
              <a:t>  </a:t>
            </a:r>
            <a:r>
              <a:rPr sz="1900" dirty="0">
                <a:latin typeface="Times New Roman"/>
                <a:cs typeface="Times New Roman"/>
              </a:rPr>
              <a:t>установленные</a:t>
            </a:r>
            <a:r>
              <a:rPr sz="1900" spc="480" dirty="0">
                <a:latin typeface="Times New Roman"/>
                <a:cs typeface="Times New Roman"/>
              </a:rPr>
              <a:t> </a:t>
            </a:r>
            <a:r>
              <a:rPr sz="1900" spc="-50" dirty="0">
                <a:latin typeface="Times New Roman"/>
                <a:cs typeface="Times New Roman"/>
              </a:rPr>
              <a:t>в 	</a:t>
            </a:r>
            <a:r>
              <a:rPr sz="1900" dirty="0">
                <a:latin typeface="Times New Roman"/>
                <a:cs typeface="Times New Roman"/>
              </a:rPr>
              <a:t>предыдущей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редакции</a:t>
            </a:r>
            <a:r>
              <a:rPr sz="1900" spc="-8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стандарта.</a:t>
            </a:r>
            <a:endParaRPr sz="19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1000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1900" dirty="0">
                <a:latin typeface="Segoe UI Symbol"/>
                <a:cs typeface="Segoe UI Symbol"/>
              </a:rPr>
              <a:t>✓</a:t>
            </a:r>
            <a:r>
              <a:rPr sz="1900" b="1" dirty="0">
                <a:solidFill>
                  <a:srgbClr val="C55A11"/>
                </a:solidFill>
                <a:latin typeface="Times New Roman"/>
                <a:cs typeface="Times New Roman"/>
              </a:rPr>
              <a:t>Принцип</a:t>
            </a:r>
            <a:r>
              <a:rPr sz="1900" b="1" spc="-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C55A11"/>
                </a:solidFill>
                <a:latin typeface="Times New Roman"/>
                <a:cs typeface="Times New Roman"/>
              </a:rPr>
              <a:t>преподавания</a:t>
            </a:r>
            <a:r>
              <a:rPr sz="1900" b="1" spc="-1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C55A11"/>
                </a:solidFill>
                <a:latin typeface="Times New Roman"/>
                <a:cs typeface="Times New Roman"/>
              </a:rPr>
              <a:t>религиозных</a:t>
            </a:r>
            <a:r>
              <a:rPr sz="1900" b="1" spc="1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C55A11"/>
                </a:solidFill>
                <a:latin typeface="Times New Roman"/>
                <a:cs typeface="Times New Roman"/>
              </a:rPr>
              <a:t>культур </a:t>
            </a:r>
            <a:r>
              <a:rPr sz="1900" b="1" dirty="0">
                <a:solidFill>
                  <a:srgbClr val="C55A11"/>
                </a:solidFill>
                <a:latin typeface="Times New Roman"/>
                <a:cs typeface="Times New Roman"/>
              </a:rPr>
              <a:t>и</a:t>
            </a:r>
            <a:r>
              <a:rPr sz="1900" b="1" spc="-1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C55A11"/>
                </a:solidFill>
                <a:latin typeface="Times New Roman"/>
                <a:cs typeface="Times New Roman"/>
              </a:rPr>
              <a:t>светской</a:t>
            </a:r>
            <a:r>
              <a:rPr sz="1900" b="1" spc="-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C55A11"/>
                </a:solidFill>
                <a:latin typeface="Times New Roman"/>
                <a:cs typeface="Times New Roman"/>
              </a:rPr>
              <a:t>этики</a:t>
            </a:r>
            <a:r>
              <a:rPr sz="1900" b="1" spc="-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C55A11"/>
                </a:solidFill>
                <a:latin typeface="Times New Roman"/>
                <a:cs typeface="Times New Roman"/>
              </a:rPr>
              <a:t>в</a:t>
            </a:r>
            <a:r>
              <a:rPr sz="1900" b="1" spc="-2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C55A11"/>
                </a:solidFill>
                <a:latin typeface="Times New Roman"/>
                <a:cs typeface="Times New Roman"/>
              </a:rPr>
              <a:t>школе:</a:t>
            </a:r>
            <a:r>
              <a:rPr sz="1900" b="1" spc="-1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C55A11"/>
                </a:solidFill>
                <a:latin typeface="Times New Roman"/>
                <a:cs typeface="Times New Roman"/>
              </a:rPr>
              <a:t>по</a:t>
            </a:r>
            <a:r>
              <a:rPr sz="1900" b="1" spc="-1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C55A11"/>
                </a:solidFill>
                <a:latin typeface="Times New Roman"/>
                <a:cs typeface="Times New Roman"/>
              </a:rPr>
              <a:t>выбору родителей,</a:t>
            </a:r>
            <a:r>
              <a:rPr sz="1900" b="1" spc="-10" dirty="0">
                <a:solidFill>
                  <a:srgbClr val="C55A11"/>
                </a:solidFill>
                <a:latin typeface="Times New Roman"/>
                <a:cs typeface="Times New Roman"/>
              </a:rPr>
              <a:t> семьи</a:t>
            </a:r>
            <a:endParaRPr sz="19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1900" b="1" spc="-10" dirty="0">
                <a:solidFill>
                  <a:srgbClr val="C55A11"/>
                </a:solidFill>
                <a:latin typeface="Times New Roman"/>
                <a:cs typeface="Times New Roman"/>
              </a:rPr>
              <a:t>школьника.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01084" y="1936686"/>
            <a:ext cx="3992879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Выступление</a:t>
            </a:r>
            <a:r>
              <a:rPr spc="-85" dirty="0"/>
              <a:t> </a:t>
            </a:r>
            <a:r>
              <a:rPr dirty="0"/>
              <a:t>учителя</a:t>
            </a:r>
            <a:r>
              <a:rPr spc="-50" dirty="0"/>
              <a:t> </a:t>
            </a:r>
            <a:r>
              <a:rPr spc="-25" dirty="0"/>
              <a:t>ОПК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9197" y="183134"/>
            <a:ext cx="979043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C00000"/>
                </a:solidFill>
              </a:rPr>
              <a:t>Структура</a:t>
            </a:r>
            <a:r>
              <a:rPr spc="-114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и</a:t>
            </a:r>
            <a:r>
              <a:rPr spc="-7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содержание</a:t>
            </a:r>
            <a:r>
              <a:rPr spc="-65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модуля</a:t>
            </a:r>
            <a:r>
              <a:rPr spc="-9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«Основы</a:t>
            </a:r>
            <a:r>
              <a:rPr spc="-7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православной</a:t>
            </a:r>
            <a:r>
              <a:rPr spc="-100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культуры»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777303"/>
            <a:ext cx="12039600" cy="5773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Тематические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блоки</a:t>
            </a:r>
            <a:r>
              <a:rPr sz="21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курса:</a:t>
            </a:r>
            <a:r>
              <a:rPr sz="21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40" dirty="0">
                <a:solidFill>
                  <a:srgbClr val="C00000"/>
                </a:solidFill>
                <a:latin typeface="Times New Roman"/>
                <a:cs typeface="Times New Roman"/>
              </a:rPr>
              <a:t>«Культура</a:t>
            </a:r>
            <a:r>
              <a:rPr sz="21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2100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C00000"/>
                </a:solidFill>
                <a:latin typeface="Times New Roman"/>
                <a:cs typeface="Times New Roman"/>
              </a:rPr>
              <a:t>религия»,</a:t>
            </a:r>
            <a:r>
              <a:rPr sz="210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C00000"/>
                </a:solidFill>
                <a:latin typeface="Times New Roman"/>
                <a:cs typeface="Times New Roman"/>
              </a:rPr>
              <a:t>«Христианская</a:t>
            </a:r>
            <a:r>
              <a:rPr sz="2100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C00000"/>
                </a:solidFill>
                <a:latin typeface="Times New Roman"/>
                <a:cs typeface="Times New Roman"/>
              </a:rPr>
              <a:t>Священная</a:t>
            </a:r>
            <a:r>
              <a:rPr sz="2100" spc="-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C00000"/>
                </a:solidFill>
                <a:latin typeface="Times New Roman"/>
                <a:cs typeface="Times New Roman"/>
              </a:rPr>
              <a:t>история»,</a:t>
            </a:r>
            <a:r>
              <a:rPr sz="2100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C00000"/>
                </a:solidFill>
                <a:latin typeface="Times New Roman"/>
                <a:cs typeface="Times New Roman"/>
              </a:rPr>
              <a:t>«Церковь</a:t>
            </a:r>
            <a:r>
              <a:rPr sz="2100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spc="-50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endParaRPr sz="2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100" spc="-10" dirty="0">
                <a:solidFill>
                  <a:srgbClr val="C00000"/>
                </a:solidFill>
                <a:latin typeface="Times New Roman"/>
                <a:cs typeface="Times New Roman"/>
              </a:rPr>
              <a:t>богослужение»,</a:t>
            </a:r>
            <a:r>
              <a:rPr sz="210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C00000"/>
                </a:solidFill>
                <a:latin typeface="Times New Roman"/>
                <a:cs typeface="Times New Roman"/>
              </a:rPr>
              <a:t>«Общественное</a:t>
            </a:r>
            <a:r>
              <a:rPr sz="2100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C00000"/>
                </a:solidFill>
                <a:latin typeface="Times New Roman"/>
                <a:cs typeface="Times New Roman"/>
              </a:rPr>
              <a:t>служение</a:t>
            </a:r>
            <a:r>
              <a:rPr sz="21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C00000"/>
                </a:solidFill>
                <a:latin typeface="Times New Roman"/>
                <a:cs typeface="Times New Roman"/>
              </a:rPr>
              <a:t>христианина».</a:t>
            </a:r>
            <a:endParaRPr sz="21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1200"/>
              </a:spcBef>
              <a:buAutoNum type="romanUcPeriod"/>
              <a:tabLst>
                <a:tab pos="527685" algn="l"/>
              </a:tabLst>
            </a:pP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Введение.</a:t>
            </a:r>
            <a:r>
              <a:rPr sz="21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Культура</a:t>
            </a:r>
            <a:r>
              <a:rPr sz="21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1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религия.</a:t>
            </a:r>
            <a:r>
              <a:rPr sz="21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Этот</a:t>
            </a:r>
            <a:r>
              <a:rPr sz="21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блок</a:t>
            </a:r>
            <a:r>
              <a:rPr sz="21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включает</a:t>
            </a:r>
            <a:r>
              <a:rPr sz="21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1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себя</a:t>
            </a:r>
            <a:r>
              <a:rPr sz="21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5</a:t>
            </a:r>
            <a:r>
              <a:rPr sz="21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уроков:</a:t>
            </a:r>
            <a:r>
              <a:rPr sz="21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«Россия</a:t>
            </a:r>
            <a:r>
              <a:rPr sz="21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—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наша</a:t>
            </a:r>
            <a:r>
              <a:rPr sz="21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Родина»,</a:t>
            </a:r>
            <a:endParaRPr sz="2100">
              <a:latin typeface="Times New Roman"/>
              <a:cs typeface="Times New Roman"/>
            </a:endParaRPr>
          </a:p>
          <a:p>
            <a:pPr marL="527685" marR="1078865">
              <a:lnSpc>
                <a:spcPct val="100000"/>
              </a:lnSpc>
            </a:pPr>
            <a:r>
              <a:rPr sz="2100" spc="-40" dirty="0">
                <a:solidFill>
                  <a:srgbClr val="001F5F"/>
                </a:solidFill>
                <a:latin typeface="Times New Roman"/>
                <a:cs typeface="Times New Roman"/>
              </a:rPr>
              <a:t>«Культура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1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религия»,</a:t>
            </a:r>
            <a:r>
              <a:rPr sz="21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«Как</a:t>
            </a:r>
            <a:r>
              <a:rPr sz="21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христианство</a:t>
            </a:r>
            <a:r>
              <a:rPr sz="21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пришло</a:t>
            </a:r>
            <a:r>
              <a:rPr sz="21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1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Русь»,</a:t>
            </a:r>
            <a:r>
              <a:rPr sz="21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35" dirty="0">
                <a:solidFill>
                  <a:srgbClr val="001F5F"/>
                </a:solidFill>
                <a:latin typeface="Times New Roman"/>
                <a:cs typeface="Times New Roman"/>
              </a:rPr>
              <a:t>«Бог,</a:t>
            </a:r>
            <a:r>
              <a:rPr sz="21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мир,</a:t>
            </a:r>
            <a:r>
              <a:rPr sz="21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человек»,</a:t>
            </a:r>
            <a:r>
              <a:rPr sz="21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«Библия». </a:t>
            </a:r>
            <a:r>
              <a:rPr sz="2100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Тематика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данного</a:t>
            </a:r>
            <a:r>
              <a:rPr sz="2100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блока</a:t>
            </a:r>
            <a:r>
              <a:rPr sz="2100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даёт</a:t>
            </a:r>
            <a:r>
              <a:rPr sz="2100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возможность</a:t>
            </a:r>
            <a:r>
              <a:rPr sz="2100" i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ввести</a:t>
            </a:r>
            <a:r>
              <a:rPr sz="2100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обучающихся</a:t>
            </a:r>
            <a:r>
              <a:rPr sz="2100" i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100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предметную</a:t>
            </a:r>
            <a:r>
              <a:rPr sz="2100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среду,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подготовить</a:t>
            </a:r>
            <a:r>
              <a:rPr sz="2100" i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100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восприятию</a:t>
            </a:r>
            <a:r>
              <a:rPr sz="2100" i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сюжетов</a:t>
            </a:r>
            <a:r>
              <a:rPr sz="2100" i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Священной</a:t>
            </a:r>
            <a:r>
              <a:rPr sz="2100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истории.</a:t>
            </a:r>
            <a:endParaRPr sz="2100">
              <a:latin typeface="Times New Roman"/>
              <a:cs typeface="Times New Roman"/>
            </a:endParaRPr>
          </a:p>
          <a:p>
            <a:pPr marL="352425" indent="-339725">
              <a:lnSpc>
                <a:spcPct val="100000"/>
              </a:lnSpc>
              <a:spcBef>
                <a:spcPts val="1205"/>
              </a:spcBef>
              <a:buAutoNum type="romanUcPeriod" startAt="2"/>
              <a:tabLst>
                <a:tab pos="352425" algn="l"/>
              </a:tabLst>
            </a:pPr>
            <a:r>
              <a:rPr sz="21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Христианская</a:t>
            </a:r>
            <a:r>
              <a:rPr sz="21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Священная</a:t>
            </a:r>
            <a:r>
              <a:rPr sz="21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история.</a:t>
            </a:r>
            <a:r>
              <a:rPr sz="21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1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изучение</a:t>
            </a:r>
            <a:r>
              <a:rPr sz="21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содержания</a:t>
            </a:r>
            <a:r>
              <a:rPr sz="21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этого</a:t>
            </a:r>
            <a:r>
              <a:rPr sz="21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блока</a:t>
            </a:r>
            <a:r>
              <a:rPr sz="21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отводится</a:t>
            </a:r>
            <a:r>
              <a:rPr sz="21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10</a:t>
            </a:r>
            <a:r>
              <a:rPr sz="21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уроков: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«Ошибка</a:t>
            </a:r>
            <a:r>
              <a:rPr sz="21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первых</a:t>
            </a:r>
            <a:r>
              <a:rPr sz="21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людей»,</a:t>
            </a:r>
            <a:r>
              <a:rPr sz="21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«Вдали</a:t>
            </a:r>
            <a:r>
              <a:rPr sz="21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21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рая»,</a:t>
            </a:r>
            <a:r>
              <a:rPr sz="21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«В</a:t>
            </a:r>
            <a:r>
              <a:rPr sz="21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ожидании</a:t>
            </a:r>
            <a:r>
              <a:rPr sz="21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Спасителя»,</a:t>
            </a:r>
            <a:r>
              <a:rPr sz="21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«Десять</a:t>
            </a:r>
            <a:r>
              <a:rPr sz="21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заповедей»,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«Благовещение.</a:t>
            </a:r>
            <a:r>
              <a:rPr sz="21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Рождество</a:t>
            </a:r>
            <a:r>
              <a:rPr sz="21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Христово»,</a:t>
            </a:r>
            <a:r>
              <a:rPr sz="21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«Богоявление.</a:t>
            </a:r>
            <a:r>
              <a:rPr sz="21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Искушения</a:t>
            </a:r>
            <a:r>
              <a:rPr sz="21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1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пустыне»,</a:t>
            </a:r>
            <a:r>
              <a:rPr sz="21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«Нагорная</a:t>
            </a:r>
            <a:r>
              <a:rPr sz="21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проповедь»,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«Евангельские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притчи»,</a:t>
            </a:r>
            <a:r>
              <a:rPr sz="21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«Крест»,</a:t>
            </a:r>
            <a:r>
              <a:rPr sz="21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«Пасха».</a:t>
            </a:r>
            <a:endParaRPr sz="21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Стержневым</a:t>
            </a:r>
            <a:r>
              <a:rPr sz="2100" i="1" spc="3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материалом</a:t>
            </a:r>
            <a:r>
              <a:rPr sz="2100" i="1" spc="3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100" i="1" spc="3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изучения</a:t>
            </a:r>
            <a:r>
              <a:rPr sz="2100" i="1" spc="3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основ</a:t>
            </a:r>
            <a:r>
              <a:rPr sz="2100" i="1" spc="3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православной</a:t>
            </a:r>
            <a:r>
              <a:rPr sz="2100" i="1" spc="3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культуры</a:t>
            </a:r>
            <a:r>
              <a:rPr sz="2100" i="1" spc="3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100" i="1" spc="3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4</a:t>
            </a:r>
            <a:r>
              <a:rPr sz="2100" i="1" spc="3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классе</a:t>
            </a:r>
            <a:r>
              <a:rPr sz="2100" i="1" spc="3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являются</a:t>
            </a:r>
            <a:r>
              <a:rPr sz="2100" i="1" spc="3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сюжеты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Священной</a:t>
            </a:r>
            <a:r>
              <a:rPr sz="2100" i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истории,</a:t>
            </a:r>
            <a:r>
              <a:rPr sz="2100" i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этот</a:t>
            </a:r>
            <a:r>
              <a:rPr sz="2100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блок</a:t>
            </a:r>
            <a:r>
              <a:rPr sz="2100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занимает</a:t>
            </a:r>
            <a:r>
              <a:rPr sz="2100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центральное</a:t>
            </a:r>
            <a:r>
              <a:rPr sz="2100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место</a:t>
            </a:r>
            <a:r>
              <a:rPr sz="2100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курсе.</a:t>
            </a:r>
            <a:endParaRPr sz="2100">
              <a:latin typeface="Times New Roman"/>
              <a:cs typeface="Times New Roman"/>
            </a:endParaRPr>
          </a:p>
          <a:p>
            <a:pPr marL="12700" marR="199390">
              <a:lnSpc>
                <a:spcPct val="100000"/>
              </a:lnSpc>
            </a:pP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Три</a:t>
            </a:r>
            <a:r>
              <a:rPr sz="2100" i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темы</a:t>
            </a:r>
            <a:r>
              <a:rPr sz="2100" i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«Десять</a:t>
            </a:r>
            <a:r>
              <a:rPr sz="2100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заповедей»,</a:t>
            </a:r>
            <a:r>
              <a:rPr sz="2100" i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«Нагорная</a:t>
            </a:r>
            <a:r>
              <a:rPr sz="2100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проповедь»,</a:t>
            </a:r>
            <a:r>
              <a:rPr sz="2100" i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«Евангельские</a:t>
            </a:r>
            <a:r>
              <a:rPr sz="2100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притчи»</a:t>
            </a:r>
            <a:r>
              <a:rPr sz="2100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выделяются</a:t>
            </a:r>
            <a:r>
              <a:rPr sz="2100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своим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мощным</a:t>
            </a:r>
            <a:r>
              <a:rPr sz="2100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воспитательным</a:t>
            </a:r>
            <a:r>
              <a:rPr sz="2100" i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потенциалом.</a:t>
            </a:r>
            <a:r>
              <a:rPr sz="2100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Они</a:t>
            </a:r>
            <a:r>
              <a:rPr sz="2100" i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содержат</a:t>
            </a:r>
            <a:r>
              <a:rPr sz="2100" i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непреходящие</a:t>
            </a:r>
            <a:r>
              <a:rPr sz="2100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2100" i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своей</a:t>
            </a:r>
            <a:r>
              <a:rPr sz="2100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нравственной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значимости</a:t>
            </a:r>
            <a:r>
              <a:rPr sz="2100" i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правила,</a:t>
            </a:r>
            <a:r>
              <a:rPr sz="2100" i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нормы</a:t>
            </a:r>
            <a:r>
              <a:rPr sz="2100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жизни</a:t>
            </a:r>
            <a:r>
              <a:rPr sz="2100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христианина.</a:t>
            </a:r>
            <a:r>
              <a:rPr sz="2100" i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Поэтому</a:t>
            </a:r>
            <a:r>
              <a:rPr sz="2100" i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эти</a:t>
            </a:r>
            <a:r>
              <a:rPr sz="2100" i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темы</a:t>
            </a:r>
            <a:r>
              <a:rPr sz="2100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рассматриваются</a:t>
            </a:r>
            <a:r>
              <a:rPr sz="2100" i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100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только</a:t>
            </a:r>
            <a:r>
              <a:rPr sz="2100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как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составляющие</a:t>
            </a:r>
            <a:r>
              <a:rPr sz="2100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библейского</a:t>
            </a:r>
            <a:r>
              <a:rPr sz="2100" i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сюжета,</a:t>
            </a:r>
            <a:r>
              <a:rPr sz="2100" i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но</a:t>
            </a:r>
            <a:r>
              <a:rPr sz="2100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100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как</a:t>
            </a:r>
            <a:r>
              <a:rPr sz="2100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необходимые</a:t>
            </a:r>
            <a:r>
              <a:rPr sz="2100" i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знания</a:t>
            </a:r>
            <a:r>
              <a:rPr sz="2100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каждому</a:t>
            </a:r>
            <a:r>
              <a:rPr sz="2100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человеку</a:t>
            </a:r>
            <a:r>
              <a:rPr sz="2100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100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духовно-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нравств.</a:t>
            </a:r>
            <a:r>
              <a:rPr sz="2100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жизни.</a:t>
            </a:r>
            <a:r>
              <a:rPr sz="2100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Эти</a:t>
            </a:r>
            <a:r>
              <a:rPr sz="2100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знания</a:t>
            </a:r>
            <a:r>
              <a:rPr sz="2100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100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обеспечивают</a:t>
            </a:r>
            <a:r>
              <a:rPr sz="2100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общественное</a:t>
            </a:r>
            <a:r>
              <a:rPr sz="2100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служение</a:t>
            </a:r>
            <a:r>
              <a:rPr sz="2100" i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(общественную</a:t>
            </a:r>
            <a:r>
              <a:rPr sz="2100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деятельность)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9197" y="183134"/>
            <a:ext cx="979043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C00000"/>
                </a:solidFill>
              </a:rPr>
              <a:t>Структура</a:t>
            </a:r>
            <a:r>
              <a:rPr spc="-114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и</a:t>
            </a:r>
            <a:r>
              <a:rPr spc="-7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содержание</a:t>
            </a:r>
            <a:r>
              <a:rPr spc="-65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модуля</a:t>
            </a:r>
            <a:r>
              <a:rPr spc="-9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«Основы</a:t>
            </a:r>
            <a:r>
              <a:rPr spc="-7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православной</a:t>
            </a:r>
            <a:r>
              <a:rPr spc="-100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культуры»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777303"/>
            <a:ext cx="12035155" cy="5788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Тематические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блоки</a:t>
            </a:r>
            <a:r>
              <a:rPr sz="21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курса:</a:t>
            </a:r>
            <a:r>
              <a:rPr sz="21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40" dirty="0">
                <a:solidFill>
                  <a:srgbClr val="001F5F"/>
                </a:solidFill>
                <a:latin typeface="Times New Roman"/>
                <a:cs typeface="Times New Roman"/>
              </a:rPr>
              <a:t>«Культура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1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религия»,</a:t>
            </a:r>
            <a:r>
              <a:rPr sz="21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«Христианская</a:t>
            </a:r>
            <a:r>
              <a:rPr sz="21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Священная</a:t>
            </a:r>
            <a:r>
              <a:rPr sz="21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история»,</a:t>
            </a:r>
            <a:r>
              <a:rPr sz="21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«Церковь</a:t>
            </a:r>
            <a:r>
              <a:rPr sz="21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5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endParaRPr sz="2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богослужение»,</a:t>
            </a:r>
            <a:r>
              <a:rPr sz="21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«Общественное</a:t>
            </a:r>
            <a:r>
              <a:rPr sz="21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служение</a:t>
            </a:r>
            <a:r>
              <a:rPr sz="21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христианина».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III.</a:t>
            </a:r>
            <a:r>
              <a:rPr sz="21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Церковь</a:t>
            </a:r>
            <a:r>
              <a:rPr sz="21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1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богослужение.</a:t>
            </a:r>
            <a:r>
              <a:rPr sz="21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Блок</a:t>
            </a:r>
            <a:r>
              <a:rPr sz="21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включает</a:t>
            </a:r>
            <a:r>
              <a:rPr sz="21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1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себя</a:t>
            </a:r>
            <a:r>
              <a:rPr sz="21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7</a:t>
            </a:r>
            <a:r>
              <a:rPr sz="21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уроков:</a:t>
            </a:r>
            <a:r>
              <a:rPr sz="21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«Храмы</a:t>
            </a:r>
            <a:r>
              <a:rPr sz="21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России»,</a:t>
            </a:r>
            <a:r>
              <a:rPr sz="21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«Икона»,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«Церковнославянский</a:t>
            </a:r>
            <a:r>
              <a:rPr sz="21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язык»,</a:t>
            </a:r>
            <a:r>
              <a:rPr sz="21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«Православная</a:t>
            </a:r>
            <a:r>
              <a:rPr sz="21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молитва»,</a:t>
            </a:r>
            <a:r>
              <a:rPr sz="21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«Церковь»,</a:t>
            </a:r>
            <a:r>
              <a:rPr sz="21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«Причастие»,</a:t>
            </a:r>
            <a:r>
              <a:rPr sz="21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«Покаяние».</a:t>
            </a:r>
            <a:endParaRPr sz="2100">
              <a:latin typeface="Times New Roman"/>
              <a:cs typeface="Times New Roman"/>
            </a:endParaRPr>
          </a:p>
          <a:p>
            <a:pPr marL="12700" marR="122555">
              <a:lnSpc>
                <a:spcPct val="100000"/>
              </a:lnSpc>
            </a:pP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Три</a:t>
            </a:r>
            <a:r>
              <a:rPr sz="2100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темы</a:t>
            </a:r>
            <a:r>
              <a:rPr sz="2100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«Храмы</a:t>
            </a:r>
            <a:r>
              <a:rPr sz="2100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России»,</a:t>
            </a:r>
            <a:r>
              <a:rPr sz="2100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«Икона»,</a:t>
            </a:r>
            <a:r>
              <a:rPr sz="2100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«Церковнославянский</a:t>
            </a:r>
            <a:r>
              <a:rPr sz="2100" i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язык»</a:t>
            </a:r>
            <a:r>
              <a:rPr sz="2100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обеспечивают</a:t>
            </a:r>
            <a:r>
              <a:rPr sz="2100" i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понимание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обучающимися</a:t>
            </a:r>
            <a:r>
              <a:rPr sz="2100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претворения</a:t>
            </a:r>
            <a:r>
              <a:rPr sz="2100" i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библейских</a:t>
            </a:r>
            <a:r>
              <a:rPr sz="2100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сюжетов</a:t>
            </a:r>
            <a:r>
              <a:rPr sz="2100" i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100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жизнь</a:t>
            </a:r>
            <a:r>
              <a:rPr sz="2100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современного</a:t>
            </a:r>
            <a:r>
              <a:rPr sz="2100" i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человека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1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Темы</a:t>
            </a:r>
            <a:r>
              <a:rPr sz="2100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«Православная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молитва»,</a:t>
            </a:r>
            <a:r>
              <a:rPr sz="2100" i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«Церковь»,</a:t>
            </a:r>
            <a:r>
              <a:rPr sz="2100" i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«Причастие»,</a:t>
            </a:r>
            <a:r>
              <a:rPr sz="2100" i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«Покаяние»</a:t>
            </a:r>
            <a:r>
              <a:rPr sz="2100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убеждают</a:t>
            </a:r>
            <a:r>
              <a:rPr sz="2100" i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100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практической</a:t>
            </a:r>
            <a:r>
              <a:rPr sz="2100" i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значимости</a:t>
            </a:r>
            <a:r>
              <a:rPr sz="2100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библейских сюжетов</a:t>
            </a:r>
            <a:r>
              <a:rPr sz="2100" i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100" i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жизни</a:t>
            </a:r>
            <a:r>
              <a:rPr sz="2100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человека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1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25" dirty="0">
                <a:solidFill>
                  <a:srgbClr val="001F5F"/>
                </a:solidFill>
                <a:latin typeface="Times New Roman"/>
                <a:cs typeface="Times New Roman"/>
              </a:rPr>
              <a:t>Тематика</a:t>
            </a:r>
            <a:r>
              <a:rPr sz="21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всех</a:t>
            </a:r>
            <a:r>
              <a:rPr sz="21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уроков</a:t>
            </a:r>
            <a:r>
              <a:rPr sz="21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подводит</a:t>
            </a:r>
            <a:r>
              <a:rPr sz="21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1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освоению</a:t>
            </a:r>
            <a:r>
              <a:rPr sz="21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следующего</a:t>
            </a:r>
            <a:r>
              <a:rPr sz="21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блока.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spc="-85" dirty="0">
                <a:solidFill>
                  <a:srgbClr val="001F5F"/>
                </a:solidFill>
                <a:latin typeface="Times New Roman"/>
                <a:cs typeface="Times New Roman"/>
              </a:rPr>
              <a:t>IV.</a:t>
            </a:r>
            <a:r>
              <a:rPr sz="21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Общественное</a:t>
            </a:r>
            <a:r>
              <a:rPr sz="21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служение</a:t>
            </a:r>
            <a:r>
              <a:rPr sz="2100" b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христианина.</a:t>
            </a:r>
            <a:r>
              <a:rPr sz="21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Содержание</a:t>
            </a:r>
            <a:r>
              <a:rPr sz="21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данного</a:t>
            </a:r>
            <a:r>
              <a:rPr sz="21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блока</a:t>
            </a:r>
            <a:r>
              <a:rPr sz="21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составляют</a:t>
            </a:r>
            <a:r>
              <a:rPr sz="21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8</a:t>
            </a:r>
            <a:r>
              <a:rPr sz="21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уроков:</a:t>
            </a:r>
            <a:r>
              <a:rPr sz="21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«Подвиг»,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«Брак»,</a:t>
            </a:r>
            <a:r>
              <a:rPr sz="21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«Родители</a:t>
            </a:r>
            <a:r>
              <a:rPr sz="21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1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дети»,</a:t>
            </a:r>
            <a:r>
              <a:rPr sz="21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«Монашество»,</a:t>
            </a:r>
            <a:r>
              <a:rPr sz="21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35" dirty="0">
                <a:solidFill>
                  <a:srgbClr val="001F5F"/>
                </a:solidFill>
                <a:latin typeface="Times New Roman"/>
                <a:cs typeface="Times New Roman"/>
              </a:rPr>
              <a:t>«Труд</a:t>
            </a:r>
            <a:r>
              <a:rPr sz="21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1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творчество»,</a:t>
            </a:r>
            <a:r>
              <a:rPr sz="21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«Любовь</a:t>
            </a:r>
            <a:r>
              <a:rPr sz="21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—вершина</a:t>
            </a:r>
            <a:r>
              <a:rPr sz="21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добродетелей»,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spc="-30" dirty="0">
                <a:solidFill>
                  <a:srgbClr val="001F5F"/>
                </a:solidFill>
                <a:latin typeface="Times New Roman"/>
                <a:cs typeface="Times New Roman"/>
              </a:rPr>
              <a:t>«Суд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Божий</a:t>
            </a:r>
            <a:r>
              <a:rPr sz="21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1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30" dirty="0">
                <a:solidFill>
                  <a:srgbClr val="001F5F"/>
                </a:solidFill>
                <a:latin typeface="Times New Roman"/>
                <a:cs typeface="Times New Roman"/>
              </a:rPr>
              <a:t>суд</a:t>
            </a:r>
            <a:r>
              <a:rPr sz="21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человеческий»,</a:t>
            </a:r>
            <a:r>
              <a:rPr sz="21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«Отечество</a:t>
            </a:r>
            <a:r>
              <a:rPr sz="21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земное</a:t>
            </a:r>
            <a:r>
              <a:rPr sz="21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1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небесное».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661160" algn="l"/>
                <a:tab pos="2580640" algn="l"/>
                <a:tab pos="4351655" algn="l"/>
                <a:tab pos="5537835" algn="l"/>
                <a:tab pos="6104255" algn="l"/>
                <a:tab pos="7047230" algn="l"/>
                <a:tab pos="8210550" algn="l"/>
                <a:tab pos="9406890" algn="l"/>
                <a:tab pos="11122025" algn="l"/>
              </a:tabLst>
            </a:pP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Содержание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100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имеет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практическое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значение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100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жизни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ребёнка: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примеры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гражданской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позиции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христиан</a:t>
            </a:r>
            <a:r>
              <a:rPr sz="2100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формируют</a:t>
            </a:r>
            <a:r>
              <a:rPr sz="2100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гражданскую</a:t>
            </a:r>
            <a:r>
              <a:rPr sz="2100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01F5F"/>
                </a:solidFill>
                <a:latin typeface="Times New Roman"/>
                <a:cs typeface="Times New Roman"/>
              </a:rPr>
              <a:t>позицию</a:t>
            </a:r>
            <a:r>
              <a:rPr sz="2100" i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обучающихся</a:t>
            </a:r>
            <a:r>
              <a:rPr sz="2100" spc="-10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100">
              <a:latin typeface="Times New Roman"/>
              <a:cs typeface="Times New Roman"/>
            </a:endParaRPr>
          </a:p>
          <a:p>
            <a:pPr marR="1270" algn="ctr">
              <a:lnSpc>
                <a:spcPct val="100000"/>
              </a:lnSpc>
            </a:pPr>
            <a:r>
              <a:rPr sz="21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Урок</a:t>
            </a:r>
            <a:r>
              <a:rPr sz="21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16</a:t>
            </a:r>
            <a:r>
              <a:rPr sz="2100" b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посвящён</a:t>
            </a:r>
            <a:r>
              <a:rPr sz="21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итоговым</a:t>
            </a:r>
            <a:r>
              <a:rPr sz="21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учебным</a:t>
            </a:r>
            <a:r>
              <a:rPr sz="2100" b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проектам</a:t>
            </a:r>
            <a:r>
              <a:rPr sz="21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(творческим</a:t>
            </a:r>
            <a:r>
              <a:rPr sz="21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1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информационным).</a:t>
            </a:r>
            <a:endParaRPr sz="2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1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Урок</a:t>
            </a:r>
            <a:r>
              <a:rPr sz="21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32</a:t>
            </a:r>
            <a:r>
              <a:rPr sz="21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посвящён</a:t>
            </a:r>
            <a:r>
              <a:rPr sz="21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итоговому</a:t>
            </a:r>
            <a:r>
              <a:rPr sz="21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опросу</a:t>
            </a:r>
            <a:r>
              <a:rPr sz="21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(в</a:t>
            </a:r>
            <a:r>
              <a:rPr sz="21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конце</a:t>
            </a:r>
            <a:r>
              <a:rPr sz="21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1F5F"/>
                </a:solidFill>
                <a:latin typeface="Times New Roman"/>
                <a:cs typeface="Times New Roman"/>
              </a:rPr>
              <a:t>учебного</a:t>
            </a:r>
            <a:r>
              <a:rPr sz="2100" b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года).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04557" cy="676624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2900" y="152"/>
            <a:ext cx="6217044" cy="685784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5082"/>
            <a:ext cx="12038330" cy="6109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Times New Roman"/>
                <a:cs typeface="Times New Roman"/>
              </a:rPr>
              <a:t>Содержание</a:t>
            </a:r>
            <a:r>
              <a:rPr sz="1900" spc="-9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модуля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«Основы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православной</a:t>
            </a:r>
            <a:r>
              <a:rPr sz="1900" spc="-85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культуры» </a:t>
            </a:r>
            <a:r>
              <a:rPr sz="1900" dirty="0">
                <a:latin typeface="Times New Roman"/>
                <a:cs typeface="Times New Roman"/>
              </a:rPr>
              <a:t>реализуется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</a:t>
            </a:r>
            <a:r>
              <a:rPr sz="1900" spc="-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помощью</a:t>
            </a:r>
            <a:r>
              <a:rPr sz="1900" spc="-7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методических</a:t>
            </a:r>
            <a:r>
              <a:rPr sz="1900" spc="-8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подходов: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spc="-10" dirty="0">
                <a:latin typeface="Times New Roman"/>
                <a:cs typeface="Times New Roman"/>
              </a:rPr>
              <a:t>-</a:t>
            </a:r>
            <a:r>
              <a:rPr sz="1900" b="1" i="1" spc="-10" dirty="0">
                <a:latin typeface="Times New Roman"/>
                <a:cs typeface="Times New Roman"/>
              </a:rPr>
              <a:t>системно-деятельностного</a:t>
            </a:r>
            <a:r>
              <a:rPr sz="1900" b="1" i="1" spc="-7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(лежит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основе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ФГОС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НОО</a:t>
            </a:r>
            <a:r>
              <a:rPr sz="1900" i="1" spc="-10" dirty="0">
                <a:latin typeface="Times New Roman"/>
                <a:cs typeface="Times New Roman"/>
              </a:rPr>
              <a:t>);</a:t>
            </a:r>
            <a:endParaRPr sz="1900">
              <a:latin typeface="Times New Roman"/>
              <a:cs typeface="Times New Roman"/>
            </a:endParaRPr>
          </a:p>
          <a:p>
            <a:pPr marL="12700" marR="276860">
              <a:lnSpc>
                <a:spcPct val="100000"/>
              </a:lnSpc>
            </a:pPr>
            <a:r>
              <a:rPr sz="1900" spc="-10" dirty="0">
                <a:latin typeface="Times New Roman"/>
                <a:cs typeface="Times New Roman"/>
              </a:rPr>
              <a:t>-</a:t>
            </a:r>
            <a:r>
              <a:rPr sz="1900" b="1" i="1" spc="-20" dirty="0">
                <a:latin typeface="Times New Roman"/>
                <a:cs typeface="Times New Roman"/>
              </a:rPr>
              <a:t>культурологического</a:t>
            </a:r>
            <a:r>
              <a:rPr sz="1900" b="1" i="1" spc="-4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(способствует формированию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у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младших</a:t>
            </a:r>
            <a:r>
              <a:rPr sz="1900" spc="35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школьников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первоначальных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представлений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50" dirty="0">
                <a:latin typeface="Times New Roman"/>
                <a:cs typeface="Times New Roman"/>
              </a:rPr>
              <a:t>о </a:t>
            </a:r>
            <a:r>
              <a:rPr sz="1900" spc="-25" dirty="0">
                <a:latin typeface="Times New Roman"/>
                <a:cs typeface="Times New Roman"/>
              </a:rPr>
              <a:t>культуре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традиционных</a:t>
            </a:r>
            <a:r>
              <a:rPr sz="1900" spc="-10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религий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народов</a:t>
            </a:r>
            <a:r>
              <a:rPr sz="1900" spc="-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России</a:t>
            </a:r>
            <a:r>
              <a:rPr sz="1900" spc="-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(православия,</a:t>
            </a:r>
            <a:r>
              <a:rPr sz="1900" spc="-7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ислама,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буддизма, </a:t>
            </a:r>
            <a:r>
              <a:rPr sz="1900" spc="-20" dirty="0">
                <a:latin typeface="Times New Roman"/>
                <a:cs typeface="Times New Roman"/>
              </a:rPr>
              <a:t>иудаизма),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российской</a:t>
            </a:r>
            <a:r>
              <a:rPr sz="1900" spc="-7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светской (гражданской)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этике;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-10" dirty="0">
                <a:latin typeface="Times New Roman"/>
                <a:cs typeface="Times New Roman"/>
              </a:rPr>
              <a:t>-</a:t>
            </a:r>
            <a:r>
              <a:rPr sz="1900" b="1" i="1" spc="-20" dirty="0">
                <a:latin typeface="Times New Roman"/>
                <a:cs typeface="Times New Roman"/>
              </a:rPr>
              <a:t>коммуникативного</a:t>
            </a:r>
            <a:r>
              <a:rPr sz="1900" b="1" i="1" spc="-3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(предполагает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организацию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коммуникативной,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</a:t>
            </a:r>
            <a:r>
              <a:rPr sz="1900" spc="20" dirty="0">
                <a:latin typeface="Times New Roman"/>
                <a:cs typeface="Times New Roman"/>
              </a:rPr>
              <a:t> </a:t>
            </a:r>
            <a:r>
              <a:rPr sz="1900" spc="-55" dirty="0">
                <a:latin typeface="Times New Roman"/>
                <a:cs typeface="Times New Roman"/>
              </a:rPr>
              <a:t>т.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ч.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речемыслительной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деятельности);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-10" dirty="0">
                <a:latin typeface="Times New Roman"/>
                <a:cs typeface="Times New Roman"/>
              </a:rPr>
              <a:t>-</a:t>
            </a:r>
            <a:r>
              <a:rPr sz="1900" b="1" i="1" spc="-10" dirty="0">
                <a:latin typeface="Times New Roman"/>
                <a:cs typeface="Times New Roman"/>
              </a:rPr>
              <a:t>диалогического</a:t>
            </a:r>
            <a:r>
              <a:rPr sz="1900" b="1" i="1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(отражает</a:t>
            </a:r>
            <a:r>
              <a:rPr sz="1900" spc="-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специфику</a:t>
            </a:r>
            <a:r>
              <a:rPr sz="1900" spc="-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предмета: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диалог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30" dirty="0">
                <a:latin typeface="Times New Roman"/>
                <a:cs typeface="Times New Roman"/>
              </a:rPr>
              <a:t>культур</a:t>
            </a:r>
            <a:r>
              <a:rPr sz="1900" spc="4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многонационального</a:t>
            </a:r>
            <a:r>
              <a:rPr sz="1900" spc="-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</a:t>
            </a:r>
            <a:r>
              <a:rPr sz="1900" spc="-10" dirty="0">
                <a:latin typeface="Times New Roman"/>
                <a:cs typeface="Times New Roman"/>
              </a:rPr>
              <a:t> многоконфессионального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spc="-20" dirty="0">
                <a:latin typeface="Times New Roman"/>
                <a:cs typeface="Times New Roman"/>
              </a:rPr>
              <a:t>государства;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диалог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учебных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предметов;</a:t>
            </a:r>
            <a:r>
              <a:rPr sz="1900" spc="-9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диалог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учителя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учеником,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диалоги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между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учениками).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900" i="1" dirty="0">
                <a:latin typeface="Times New Roman"/>
                <a:cs typeface="Times New Roman"/>
              </a:rPr>
              <a:t>С</a:t>
            </a:r>
            <a:r>
              <a:rPr sz="1900" i="1" spc="380" dirty="0">
                <a:latin typeface="Times New Roman"/>
                <a:cs typeface="Times New Roman"/>
              </a:rPr>
              <a:t> </a:t>
            </a:r>
            <a:r>
              <a:rPr sz="1900" i="1" dirty="0">
                <a:latin typeface="Times New Roman"/>
                <a:cs typeface="Times New Roman"/>
              </a:rPr>
              <a:t>учетом</a:t>
            </a:r>
            <a:r>
              <a:rPr sz="1900" i="1" spc="385" dirty="0">
                <a:latin typeface="Times New Roman"/>
                <a:cs typeface="Times New Roman"/>
              </a:rPr>
              <a:t> </a:t>
            </a:r>
            <a:r>
              <a:rPr sz="1900" i="1" dirty="0">
                <a:latin typeface="Times New Roman"/>
                <a:cs typeface="Times New Roman"/>
              </a:rPr>
              <a:t>изменяющихся</a:t>
            </a:r>
            <a:r>
              <a:rPr sz="1900" i="1" spc="395" dirty="0">
                <a:latin typeface="Times New Roman"/>
                <a:cs typeface="Times New Roman"/>
              </a:rPr>
              <a:t> </a:t>
            </a:r>
            <a:r>
              <a:rPr sz="1900" i="1" dirty="0">
                <a:latin typeface="Times New Roman"/>
                <a:cs typeface="Times New Roman"/>
              </a:rPr>
              <a:t>условий</a:t>
            </a:r>
            <a:r>
              <a:rPr sz="1900" i="1" spc="395" dirty="0">
                <a:latin typeface="Times New Roman"/>
                <a:cs typeface="Times New Roman"/>
              </a:rPr>
              <a:t> </a:t>
            </a:r>
            <a:r>
              <a:rPr sz="1900" i="1" dirty="0">
                <a:latin typeface="Times New Roman"/>
                <a:cs typeface="Times New Roman"/>
              </a:rPr>
              <a:t>развития</a:t>
            </a:r>
            <a:r>
              <a:rPr sz="1900" i="1" spc="380" dirty="0">
                <a:latin typeface="Times New Roman"/>
                <a:cs typeface="Times New Roman"/>
              </a:rPr>
              <a:t> </a:t>
            </a:r>
            <a:r>
              <a:rPr sz="1900" i="1" dirty="0">
                <a:latin typeface="Times New Roman"/>
                <a:cs typeface="Times New Roman"/>
              </a:rPr>
              <a:t>государства</a:t>
            </a:r>
            <a:r>
              <a:rPr sz="1900" i="1" spc="385" dirty="0">
                <a:latin typeface="Times New Roman"/>
                <a:cs typeface="Times New Roman"/>
              </a:rPr>
              <a:t> </a:t>
            </a:r>
            <a:r>
              <a:rPr sz="1900" i="1" dirty="0">
                <a:latin typeface="Times New Roman"/>
                <a:cs typeface="Times New Roman"/>
              </a:rPr>
              <a:t>и</a:t>
            </a:r>
            <a:r>
              <a:rPr sz="1900" i="1" spc="385" dirty="0">
                <a:latin typeface="Times New Roman"/>
                <a:cs typeface="Times New Roman"/>
              </a:rPr>
              <a:t> </a:t>
            </a:r>
            <a:r>
              <a:rPr sz="1900" i="1" dirty="0">
                <a:latin typeface="Times New Roman"/>
                <a:cs typeface="Times New Roman"/>
              </a:rPr>
              <a:t>общества</a:t>
            </a:r>
            <a:r>
              <a:rPr sz="1900" i="1" spc="385" dirty="0">
                <a:latin typeface="Times New Roman"/>
                <a:cs typeface="Times New Roman"/>
              </a:rPr>
              <a:t> </a:t>
            </a:r>
            <a:r>
              <a:rPr sz="1900" i="1" dirty="0">
                <a:latin typeface="Times New Roman"/>
                <a:cs typeface="Times New Roman"/>
              </a:rPr>
              <a:t>и</a:t>
            </a:r>
            <a:r>
              <a:rPr sz="1900" i="1" spc="405" dirty="0">
                <a:latin typeface="Times New Roman"/>
                <a:cs typeface="Times New Roman"/>
              </a:rPr>
              <a:t> </a:t>
            </a:r>
            <a:r>
              <a:rPr sz="1900" i="1" dirty="0">
                <a:latin typeface="Times New Roman"/>
                <a:cs typeface="Times New Roman"/>
              </a:rPr>
              <a:t>запросов</a:t>
            </a:r>
            <a:r>
              <a:rPr sz="1900" i="1" spc="375" dirty="0">
                <a:latin typeface="Times New Roman"/>
                <a:cs typeface="Times New Roman"/>
              </a:rPr>
              <a:t> </a:t>
            </a:r>
            <a:r>
              <a:rPr sz="1900" i="1" dirty="0">
                <a:latin typeface="Times New Roman"/>
                <a:cs typeface="Times New Roman"/>
              </a:rPr>
              <a:t>современного</a:t>
            </a:r>
            <a:r>
              <a:rPr sz="1900" i="1" spc="390" dirty="0">
                <a:latin typeface="Times New Roman"/>
                <a:cs typeface="Times New Roman"/>
              </a:rPr>
              <a:t> </a:t>
            </a:r>
            <a:r>
              <a:rPr sz="1900" i="1" spc="-10" dirty="0">
                <a:latin typeface="Times New Roman"/>
                <a:cs typeface="Times New Roman"/>
              </a:rPr>
              <a:t>подрастающего </a:t>
            </a:r>
            <a:r>
              <a:rPr sz="1900" i="1" dirty="0">
                <a:latin typeface="Times New Roman"/>
                <a:cs typeface="Times New Roman"/>
              </a:rPr>
              <a:t>поколения</a:t>
            </a:r>
            <a:r>
              <a:rPr sz="1900" i="1" spc="105" dirty="0">
                <a:latin typeface="Times New Roman"/>
                <a:cs typeface="Times New Roman"/>
              </a:rPr>
              <a:t>  </a:t>
            </a:r>
            <a:r>
              <a:rPr sz="1900" i="1" dirty="0">
                <a:latin typeface="Times New Roman"/>
                <a:cs typeface="Times New Roman"/>
              </a:rPr>
              <a:t>формирование</a:t>
            </a:r>
            <a:r>
              <a:rPr sz="1900" i="1" spc="120" dirty="0">
                <a:latin typeface="Times New Roman"/>
                <a:cs typeface="Times New Roman"/>
              </a:rPr>
              <a:t>  </a:t>
            </a:r>
            <a:r>
              <a:rPr sz="1900" i="1" dirty="0">
                <a:latin typeface="Times New Roman"/>
                <a:cs typeface="Times New Roman"/>
              </a:rPr>
              <a:t>традиционных</a:t>
            </a:r>
            <a:r>
              <a:rPr sz="1900" i="1" spc="110" dirty="0">
                <a:latin typeface="Times New Roman"/>
                <a:cs typeface="Times New Roman"/>
              </a:rPr>
              <a:t>  </a:t>
            </a:r>
            <a:r>
              <a:rPr sz="1900" i="1" dirty="0">
                <a:latin typeface="Times New Roman"/>
                <a:cs typeface="Times New Roman"/>
              </a:rPr>
              <a:t>российских</a:t>
            </a:r>
            <a:r>
              <a:rPr sz="1900" i="1" spc="110" dirty="0">
                <a:latin typeface="Times New Roman"/>
                <a:cs typeface="Times New Roman"/>
              </a:rPr>
              <a:t>  </a:t>
            </a:r>
            <a:r>
              <a:rPr sz="1900" i="1" spc="-25" dirty="0">
                <a:latin typeface="Times New Roman"/>
                <a:cs typeface="Times New Roman"/>
              </a:rPr>
              <a:t>духовно-</a:t>
            </a:r>
            <a:r>
              <a:rPr sz="1900" i="1" dirty="0">
                <a:latin typeface="Times New Roman"/>
                <a:cs typeface="Times New Roman"/>
              </a:rPr>
              <a:t>нравственных</a:t>
            </a:r>
            <a:r>
              <a:rPr sz="1900" i="1" spc="114" dirty="0">
                <a:latin typeface="Times New Roman"/>
                <a:cs typeface="Times New Roman"/>
              </a:rPr>
              <a:t>  </a:t>
            </a:r>
            <a:r>
              <a:rPr sz="1900" i="1" dirty="0">
                <a:latin typeface="Times New Roman"/>
                <a:cs typeface="Times New Roman"/>
              </a:rPr>
              <a:t>ценностей</a:t>
            </a:r>
            <a:r>
              <a:rPr sz="1900" i="1" spc="105" dirty="0">
                <a:latin typeface="Times New Roman"/>
                <a:cs typeface="Times New Roman"/>
              </a:rPr>
              <a:t>  </a:t>
            </a:r>
            <a:r>
              <a:rPr sz="1900" i="1" dirty="0">
                <a:latin typeface="Times New Roman"/>
                <a:cs typeface="Times New Roman"/>
              </a:rPr>
              <a:t>у</a:t>
            </a:r>
            <a:r>
              <a:rPr sz="1900" i="1" spc="100" dirty="0">
                <a:latin typeface="Times New Roman"/>
                <a:cs typeface="Times New Roman"/>
              </a:rPr>
              <a:t>  </a:t>
            </a:r>
            <a:r>
              <a:rPr sz="1900" i="1" dirty="0">
                <a:latin typeface="Times New Roman"/>
                <a:cs typeface="Times New Roman"/>
              </a:rPr>
              <a:t>мл.</a:t>
            </a:r>
            <a:r>
              <a:rPr sz="1900" i="1" spc="110" dirty="0">
                <a:latin typeface="Times New Roman"/>
                <a:cs typeface="Times New Roman"/>
              </a:rPr>
              <a:t>  </a:t>
            </a:r>
            <a:r>
              <a:rPr sz="1900" i="1" dirty="0">
                <a:latin typeface="Times New Roman"/>
                <a:cs typeface="Times New Roman"/>
              </a:rPr>
              <a:t>школьников</a:t>
            </a:r>
            <a:r>
              <a:rPr sz="1900" i="1" spc="105" dirty="0">
                <a:latin typeface="Times New Roman"/>
                <a:cs typeface="Times New Roman"/>
              </a:rPr>
              <a:t>  </a:t>
            </a:r>
            <a:r>
              <a:rPr sz="1900" i="1" spc="-25" dirty="0">
                <a:latin typeface="Times New Roman"/>
                <a:cs typeface="Times New Roman"/>
              </a:rPr>
              <a:t>при </a:t>
            </a:r>
            <a:r>
              <a:rPr sz="1900" i="1" dirty="0">
                <a:latin typeface="Times New Roman"/>
                <a:cs typeface="Times New Roman"/>
              </a:rPr>
              <a:t>изучении</a:t>
            </a:r>
            <a:r>
              <a:rPr sz="1900" i="1" spc="-60" dirty="0">
                <a:latin typeface="Times New Roman"/>
                <a:cs typeface="Times New Roman"/>
              </a:rPr>
              <a:t> </a:t>
            </a:r>
            <a:r>
              <a:rPr sz="1900" i="1" spc="-10" dirty="0">
                <a:latin typeface="Times New Roman"/>
                <a:cs typeface="Times New Roman"/>
              </a:rPr>
              <a:t>модуля</a:t>
            </a:r>
            <a:r>
              <a:rPr sz="1900" i="1" spc="-65" dirty="0">
                <a:latin typeface="Times New Roman"/>
                <a:cs typeface="Times New Roman"/>
              </a:rPr>
              <a:t> </a:t>
            </a:r>
            <a:r>
              <a:rPr sz="1900" i="1" dirty="0">
                <a:latin typeface="Times New Roman"/>
                <a:cs typeface="Times New Roman"/>
              </a:rPr>
              <a:t>«ОПК»</a:t>
            </a:r>
            <a:r>
              <a:rPr sz="1900" i="1" spc="-60" dirty="0">
                <a:latin typeface="Times New Roman"/>
                <a:cs typeface="Times New Roman"/>
              </a:rPr>
              <a:t> </a:t>
            </a:r>
            <a:r>
              <a:rPr sz="1900" i="1" dirty="0">
                <a:latin typeface="Times New Roman"/>
                <a:cs typeface="Times New Roman"/>
              </a:rPr>
              <a:t>дополнено</a:t>
            </a:r>
            <a:r>
              <a:rPr sz="1900" i="1" spc="-95" dirty="0">
                <a:latin typeface="Times New Roman"/>
                <a:cs typeface="Times New Roman"/>
              </a:rPr>
              <a:t> </a:t>
            </a:r>
            <a:r>
              <a:rPr sz="1900" i="1" spc="-10" dirty="0">
                <a:latin typeface="Times New Roman"/>
                <a:cs typeface="Times New Roman"/>
              </a:rPr>
              <a:t>подходами</a:t>
            </a:r>
            <a:r>
              <a:rPr sz="1900" spc="-10" dirty="0">
                <a:latin typeface="Times New Roman"/>
                <a:cs typeface="Times New Roman"/>
              </a:rPr>
              <a:t>:</a:t>
            </a:r>
            <a:endParaRPr sz="1900">
              <a:latin typeface="Times New Roman"/>
              <a:cs typeface="Times New Roman"/>
            </a:endParaRPr>
          </a:p>
          <a:p>
            <a:pPr marL="12700" marR="88265" algn="just">
              <a:lnSpc>
                <a:spcPct val="100000"/>
              </a:lnSpc>
              <a:spcBef>
                <a:spcPts val="5"/>
              </a:spcBef>
            </a:pPr>
            <a:r>
              <a:rPr sz="1900" b="1" i="1" spc="-10" dirty="0">
                <a:latin typeface="Times New Roman"/>
                <a:cs typeface="Times New Roman"/>
              </a:rPr>
              <a:t>Аксиологический</a:t>
            </a:r>
            <a:r>
              <a:rPr sz="1900" b="1" i="1" spc="-15" dirty="0">
                <a:latin typeface="Times New Roman"/>
                <a:cs typeface="Times New Roman"/>
              </a:rPr>
              <a:t> </a:t>
            </a:r>
            <a:r>
              <a:rPr sz="1900" b="1" i="1" dirty="0">
                <a:latin typeface="Times New Roman"/>
                <a:cs typeface="Times New Roman"/>
              </a:rPr>
              <a:t>–</a:t>
            </a:r>
            <a:r>
              <a:rPr sz="1900" b="1" i="1" spc="-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предусматривает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целенаправленную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системную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работу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педагогов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по</a:t>
            </a:r>
            <a:r>
              <a:rPr sz="1900" spc="-10" dirty="0">
                <a:latin typeface="Times New Roman"/>
                <a:cs typeface="Times New Roman"/>
              </a:rPr>
              <a:t> формированию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духовно- </a:t>
            </a:r>
            <a:r>
              <a:rPr sz="1900" dirty="0">
                <a:latin typeface="Times New Roman"/>
                <a:cs typeface="Times New Roman"/>
              </a:rPr>
              <a:t>нравственных</a:t>
            </a:r>
            <a:r>
              <a:rPr sz="1900" spc="-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смыслов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жизнедеятельности</a:t>
            </a:r>
            <a:r>
              <a:rPr sz="1900" spc="-9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обучающихся;</a:t>
            </a:r>
            <a:endParaRPr sz="1900">
              <a:latin typeface="Times New Roman"/>
              <a:cs typeface="Times New Roman"/>
            </a:endParaRPr>
          </a:p>
          <a:p>
            <a:pPr marL="12700" marR="46990">
              <a:lnSpc>
                <a:spcPct val="100000"/>
              </a:lnSpc>
            </a:pPr>
            <a:r>
              <a:rPr sz="1900" b="1" i="1" spc="-10" dirty="0">
                <a:latin typeface="Times New Roman"/>
                <a:cs typeface="Times New Roman"/>
              </a:rPr>
              <a:t>Социокультурный</a:t>
            </a:r>
            <a:r>
              <a:rPr sz="1900" b="1" i="1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–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предусматривает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учет</a:t>
            </a:r>
            <a:r>
              <a:rPr sz="1900" spc="2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территориально-географических,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культурных,</a:t>
            </a:r>
            <a:r>
              <a:rPr sz="1900" spc="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этнических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особенностей </a:t>
            </a:r>
            <a:r>
              <a:rPr sz="1900" dirty="0">
                <a:latin typeface="Times New Roman"/>
                <a:cs typeface="Times New Roman"/>
              </a:rPr>
              <a:t>региона,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ценностно-смысловых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основ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культурного,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национального,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исторического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наследия,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природного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богатства </a:t>
            </a:r>
            <a:r>
              <a:rPr sz="1900" dirty="0">
                <a:latin typeface="Times New Roman"/>
                <a:cs typeface="Times New Roman"/>
              </a:rPr>
              <a:t>региона,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которые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бережно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поддерживаются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жителями,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являются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значимыми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для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разных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поколений;</a:t>
            </a:r>
            <a:endParaRPr sz="1900">
              <a:latin typeface="Times New Roman"/>
              <a:cs typeface="Times New Roman"/>
            </a:endParaRPr>
          </a:p>
          <a:p>
            <a:pPr marL="12700" marR="1151890">
              <a:lnSpc>
                <a:spcPct val="100000"/>
              </a:lnSpc>
            </a:pPr>
            <a:r>
              <a:rPr sz="1900" b="1" i="1" spc="-30" dirty="0">
                <a:latin typeface="Times New Roman"/>
                <a:cs typeface="Times New Roman"/>
              </a:rPr>
              <a:t>Рефлексивно-</a:t>
            </a:r>
            <a:r>
              <a:rPr sz="1900" b="1" i="1" spc="-10" dirty="0">
                <a:latin typeface="Times New Roman"/>
                <a:cs typeface="Times New Roman"/>
              </a:rPr>
              <a:t>деятельностный</a:t>
            </a:r>
            <a:r>
              <a:rPr sz="1900" b="1" i="1" spc="-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–направлен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на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осмысление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переосмысление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школьником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собственной </a:t>
            </a:r>
            <a:r>
              <a:rPr sz="1900" dirty="0">
                <a:latin typeface="Times New Roman"/>
                <a:cs typeface="Times New Roman"/>
              </a:rPr>
              <a:t>деятельности,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анализ собственных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действий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состояний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для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преобразования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</a:t>
            </a:r>
            <a:r>
              <a:rPr sz="1900" spc="-10" dirty="0">
                <a:latin typeface="Times New Roman"/>
                <a:cs typeface="Times New Roman"/>
              </a:rPr>
              <a:t> совершенствования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своей деятельности;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b="1" i="1" dirty="0">
                <a:latin typeface="Times New Roman"/>
                <a:cs typeface="Times New Roman"/>
              </a:rPr>
              <a:t>Могут</a:t>
            </a:r>
            <a:r>
              <a:rPr sz="1900" b="1" i="1" spc="-45" dirty="0">
                <a:latin typeface="Times New Roman"/>
                <a:cs typeface="Times New Roman"/>
              </a:rPr>
              <a:t> </a:t>
            </a:r>
            <a:r>
              <a:rPr sz="1900" b="1" i="1" dirty="0">
                <a:latin typeface="Times New Roman"/>
                <a:cs typeface="Times New Roman"/>
              </a:rPr>
              <a:t>быть</a:t>
            </a:r>
            <a:r>
              <a:rPr sz="1900" b="1" i="1" spc="-45" dirty="0">
                <a:latin typeface="Times New Roman"/>
                <a:cs typeface="Times New Roman"/>
              </a:rPr>
              <a:t> </a:t>
            </a:r>
            <a:r>
              <a:rPr sz="1900" b="1" i="1" dirty="0">
                <a:latin typeface="Times New Roman"/>
                <a:cs typeface="Times New Roman"/>
              </a:rPr>
              <a:t>и</a:t>
            </a:r>
            <a:r>
              <a:rPr sz="1900" b="1" i="1" spc="-25" dirty="0">
                <a:latin typeface="Times New Roman"/>
                <a:cs typeface="Times New Roman"/>
              </a:rPr>
              <a:t> </a:t>
            </a:r>
            <a:r>
              <a:rPr sz="1900" b="1" i="1" dirty="0">
                <a:latin typeface="Times New Roman"/>
                <a:cs typeface="Times New Roman"/>
              </a:rPr>
              <a:t>другие</a:t>
            </a:r>
            <a:r>
              <a:rPr sz="1900" b="1" i="1" spc="-65" dirty="0">
                <a:latin typeface="Times New Roman"/>
                <a:cs typeface="Times New Roman"/>
              </a:rPr>
              <a:t> </a:t>
            </a:r>
            <a:r>
              <a:rPr sz="1900" b="1" i="1" spc="-10" dirty="0">
                <a:latin typeface="Times New Roman"/>
                <a:cs typeface="Times New Roman"/>
              </a:rPr>
              <a:t>подходы.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542"/>
            <a:ext cx="11957685" cy="674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15" algn="ctr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C55A11"/>
                </a:solidFill>
                <a:latin typeface="Times New Roman"/>
                <a:cs typeface="Times New Roman"/>
              </a:rPr>
              <a:t>Для</a:t>
            </a:r>
            <a:r>
              <a:rPr sz="2100" b="1" spc="-8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C55A11"/>
                </a:solidFill>
                <a:latin typeface="Times New Roman"/>
                <a:cs typeface="Times New Roman"/>
              </a:rPr>
              <a:t>чего</a:t>
            </a:r>
            <a:r>
              <a:rPr sz="2100" b="1" spc="-7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C55A11"/>
                </a:solidFill>
                <a:latin typeface="Times New Roman"/>
                <a:cs typeface="Times New Roman"/>
              </a:rPr>
              <a:t>четверокласснику</a:t>
            </a:r>
            <a:r>
              <a:rPr sz="2100" b="1" spc="-4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C55A11"/>
                </a:solidFill>
                <a:latin typeface="Times New Roman"/>
                <a:cs typeface="Times New Roman"/>
              </a:rPr>
              <a:t>изучать</a:t>
            </a:r>
            <a:r>
              <a:rPr sz="2100" b="1" spc="-8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C55A11"/>
                </a:solidFill>
                <a:latin typeface="Times New Roman"/>
                <a:cs typeface="Times New Roman"/>
              </a:rPr>
              <a:t>основы</a:t>
            </a:r>
            <a:r>
              <a:rPr sz="2100" b="1" spc="-8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C55A11"/>
                </a:solidFill>
                <a:latin typeface="Times New Roman"/>
                <a:cs typeface="Times New Roman"/>
              </a:rPr>
              <a:t>православной</a:t>
            </a:r>
            <a:r>
              <a:rPr sz="2100" b="1" spc="-9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C55A11"/>
                </a:solidFill>
                <a:latin typeface="Times New Roman"/>
                <a:cs typeface="Times New Roman"/>
              </a:rPr>
              <a:t>культуры?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marR="909319">
              <a:lnSpc>
                <a:spcPct val="100000"/>
              </a:lnSpc>
            </a:pPr>
            <a:r>
              <a:rPr sz="2100" i="1" dirty="0">
                <a:solidFill>
                  <a:srgbClr val="1F4E79"/>
                </a:solidFill>
                <a:latin typeface="Times New Roman"/>
                <a:cs typeface="Times New Roman"/>
              </a:rPr>
              <a:t>Польза</a:t>
            </a:r>
            <a:r>
              <a:rPr sz="2100" i="1" spc="-7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1F4E79"/>
                </a:solidFill>
                <a:latin typeface="Times New Roman"/>
                <a:cs typeface="Times New Roman"/>
              </a:rPr>
              <a:t>для</a:t>
            </a:r>
            <a:r>
              <a:rPr sz="2100" i="1" spc="-6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1F4E79"/>
                </a:solidFill>
                <a:latin typeface="Times New Roman"/>
                <a:cs typeface="Times New Roman"/>
              </a:rPr>
              <a:t>учебной</a:t>
            </a:r>
            <a:r>
              <a:rPr sz="2100" i="1" spc="-8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1F4E79"/>
                </a:solidFill>
                <a:latin typeface="Times New Roman"/>
                <a:cs typeface="Times New Roman"/>
              </a:rPr>
              <a:t>успешности.</a:t>
            </a:r>
            <a:r>
              <a:rPr sz="2100" i="1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Изучение</a:t>
            </a:r>
            <a:r>
              <a:rPr sz="2100" spc="-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ОПК</a:t>
            </a:r>
            <a:r>
              <a:rPr sz="2100" spc="-7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в</a:t>
            </a:r>
            <a:r>
              <a:rPr sz="2100" spc="-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начальной</a:t>
            </a:r>
            <a:r>
              <a:rPr sz="2100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школе</a:t>
            </a:r>
            <a:r>
              <a:rPr sz="2100" spc="-6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поможет</a:t>
            </a:r>
            <a:r>
              <a:rPr sz="2100" spc="-7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понимать</a:t>
            </a:r>
            <a:r>
              <a:rPr sz="2100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историю, произведения</a:t>
            </a:r>
            <a:r>
              <a:rPr sz="2100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литературы</a:t>
            </a:r>
            <a:r>
              <a:rPr sz="2100" spc="-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и</a:t>
            </a:r>
            <a:r>
              <a:rPr sz="2100" spc="-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искусства</a:t>
            </a:r>
            <a:r>
              <a:rPr sz="2100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в</a:t>
            </a:r>
            <a:r>
              <a:rPr sz="2100" spc="-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обучении</a:t>
            </a:r>
            <a:endParaRPr sz="2100">
              <a:latin typeface="Times New Roman"/>
              <a:cs typeface="Times New Roman"/>
            </a:endParaRPr>
          </a:p>
          <a:p>
            <a:pPr marL="12700" marR="18415">
              <a:lnSpc>
                <a:spcPct val="100000"/>
              </a:lnSpc>
            </a:pPr>
            <a:r>
              <a:rPr sz="2100" i="1" dirty="0">
                <a:solidFill>
                  <a:srgbClr val="1F4E79"/>
                </a:solidFill>
                <a:latin typeface="Times New Roman"/>
                <a:cs typeface="Times New Roman"/>
              </a:rPr>
              <a:t>Становится</a:t>
            </a:r>
            <a:r>
              <a:rPr sz="2100" i="1" spc="-7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1F4E79"/>
                </a:solidFill>
                <a:latin typeface="Times New Roman"/>
                <a:cs typeface="Times New Roman"/>
              </a:rPr>
              <a:t>понятен</a:t>
            </a:r>
            <a:r>
              <a:rPr sz="2100" i="1" spc="-7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1F4E79"/>
                </a:solidFill>
                <a:latin typeface="Times New Roman"/>
                <a:cs typeface="Times New Roman"/>
              </a:rPr>
              <a:t>смысл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определенных</a:t>
            </a:r>
            <a:r>
              <a:rPr sz="2100" spc="-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действий</a:t>
            </a:r>
            <a:r>
              <a:rPr sz="2100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в</a:t>
            </a:r>
            <a:r>
              <a:rPr sz="2100" spc="-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окружающей</a:t>
            </a:r>
            <a:r>
              <a:rPr sz="2100" spc="-2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жизни,</a:t>
            </a:r>
            <a:r>
              <a:rPr sz="2100" spc="-2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формируется</a:t>
            </a:r>
            <a:r>
              <a:rPr sz="2100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умение</a:t>
            </a:r>
            <a:r>
              <a:rPr sz="2100" spc="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искать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и</a:t>
            </a:r>
            <a:r>
              <a:rPr sz="2100" spc="-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20" dirty="0">
                <a:solidFill>
                  <a:srgbClr val="1F4E79"/>
                </a:solidFill>
                <a:latin typeface="Times New Roman"/>
                <a:cs typeface="Times New Roman"/>
              </a:rPr>
              <a:t>находить</a:t>
            </a:r>
            <a:r>
              <a:rPr sz="2100" spc="-8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ответы</a:t>
            </a:r>
            <a:r>
              <a:rPr sz="2100" spc="-9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на</a:t>
            </a:r>
            <a:r>
              <a:rPr sz="2100" spc="-5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вопросы.</a:t>
            </a:r>
            <a:r>
              <a:rPr sz="2100" spc="-10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Почему</a:t>
            </a:r>
            <a:r>
              <a:rPr sz="2100" spc="-7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макушку</a:t>
            </a:r>
            <a:r>
              <a:rPr sz="2100" spc="-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ёлочки</a:t>
            </a:r>
            <a:r>
              <a:rPr sz="2100" spc="-6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принято</a:t>
            </a:r>
            <a:r>
              <a:rPr sz="2100" spc="-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украшать</a:t>
            </a:r>
            <a:r>
              <a:rPr sz="2100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звездой?</a:t>
            </a:r>
            <a:r>
              <a:rPr sz="2100" spc="-6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Почему</a:t>
            </a:r>
            <a:r>
              <a:rPr sz="2100" spc="-7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на</a:t>
            </a:r>
            <a:r>
              <a:rPr sz="2100" spc="-5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Пасху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яйца</a:t>
            </a:r>
            <a:r>
              <a:rPr sz="2100" spc="-3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красят</a:t>
            </a:r>
            <a:r>
              <a:rPr sz="2100" spc="-7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в</a:t>
            </a:r>
            <a:r>
              <a:rPr sz="2100" spc="-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красный</a:t>
            </a:r>
            <a:r>
              <a:rPr sz="2100" spc="-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цвет?</a:t>
            </a:r>
            <a:r>
              <a:rPr sz="2100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Почему</a:t>
            </a:r>
            <a:r>
              <a:rPr sz="2100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следующее</a:t>
            </a:r>
            <a:r>
              <a:rPr sz="2100" spc="-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воскресенье</a:t>
            </a:r>
            <a:r>
              <a:rPr sz="2100" spc="-7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после</a:t>
            </a:r>
            <a:r>
              <a:rPr sz="2100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Пасхи</a:t>
            </a:r>
            <a:r>
              <a:rPr sz="2100" spc="-7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называют</a:t>
            </a:r>
            <a:r>
              <a:rPr sz="2100" spc="-6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Красной</a:t>
            </a:r>
            <a:r>
              <a:rPr sz="2100" spc="-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горкой?</a:t>
            </a:r>
            <a:endParaRPr sz="2100">
              <a:latin typeface="Times New Roman"/>
              <a:cs typeface="Times New Roman"/>
            </a:endParaRPr>
          </a:p>
          <a:p>
            <a:pPr marL="12700" marR="574675">
              <a:lnSpc>
                <a:spcPct val="100000"/>
              </a:lnSpc>
              <a:spcBef>
                <a:spcPts val="5"/>
              </a:spcBef>
            </a:pPr>
            <a:r>
              <a:rPr sz="2100" spc="-20" dirty="0">
                <a:solidFill>
                  <a:srgbClr val="1F4E79"/>
                </a:solidFill>
                <a:latin typeface="Times New Roman"/>
                <a:cs typeface="Times New Roman"/>
              </a:rPr>
              <a:t>Откуда</a:t>
            </a:r>
            <a:r>
              <a:rPr sz="2100" spc="-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пошел</a:t>
            </a:r>
            <a:r>
              <a:rPr sz="2100" spc="-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обычай</a:t>
            </a:r>
            <a:r>
              <a:rPr sz="2100" spc="-7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нести</a:t>
            </a:r>
            <a:r>
              <a:rPr sz="2100" spc="-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в</a:t>
            </a:r>
            <a:r>
              <a:rPr sz="2100" spc="-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храм</a:t>
            </a:r>
            <a:r>
              <a:rPr sz="2100" spc="-7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вербу?</a:t>
            </a:r>
            <a:r>
              <a:rPr sz="2100" spc="-2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Зачем</a:t>
            </a:r>
            <a:r>
              <a:rPr sz="2100" spc="-7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люди</a:t>
            </a:r>
            <a:r>
              <a:rPr sz="2100" spc="-2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просят</a:t>
            </a:r>
            <a:r>
              <a:rPr sz="2100" spc="-8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друг</a:t>
            </a:r>
            <a:r>
              <a:rPr sz="2100" spc="-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друга</a:t>
            </a:r>
            <a:r>
              <a:rPr sz="2100" spc="-3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о</a:t>
            </a:r>
            <a:r>
              <a:rPr sz="2100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прощении</a:t>
            </a:r>
            <a:r>
              <a:rPr sz="2100" spc="-5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в</a:t>
            </a:r>
            <a:r>
              <a:rPr sz="2100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специально отведенный</a:t>
            </a:r>
            <a:r>
              <a:rPr sz="2100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день</a:t>
            </a:r>
            <a:r>
              <a:rPr sz="2100" spc="-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календаря,</a:t>
            </a:r>
            <a:r>
              <a:rPr sz="2100" spc="-2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в</a:t>
            </a:r>
            <a:r>
              <a:rPr sz="2100" spc="-2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Прощеное</a:t>
            </a:r>
            <a:r>
              <a:rPr sz="2100" spc="-7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воскресенье?</a:t>
            </a:r>
            <a:r>
              <a:rPr sz="2100" spc="-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Как</a:t>
            </a:r>
            <a:r>
              <a:rPr sz="2100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на</a:t>
            </a:r>
            <a:r>
              <a:rPr sz="2100" spc="-3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Руси было</a:t>
            </a:r>
            <a:r>
              <a:rPr sz="2100" spc="-2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принято</a:t>
            </a:r>
            <a:r>
              <a:rPr sz="2100" spc="-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встречать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Воскресение</a:t>
            </a:r>
            <a:r>
              <a:rPr sz="2100" spc="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Христово?</a:t>
            </a:r>
            <a:endParaRPr sz="2100">
              <a:latin typeface="Times New Roman"/>
              <a:cs typeface="Times New Roman"/>
            </a:endParaRPr>
          </a:p>
          <a:p>
            <a:pPr marL="12700" marR="19050">
              <a:lnSpc>
                <a:spcPct val="100000"/>
              </a:lnSpc>
            </a:pPr>
            <a:r>
              <a:rPr sz="2100" i="1" dirty="0">
                <a:solidFill>
                  <a:srgbClr val="1F4E79"/>
                </a:solidFill>
                <a:latin typeface="Times New Roman"/>
                <a:cs typeface="Times New Roman"/>
              </a:rPr>
              <a:t>Осмысление</a:t>
            </a:r>
            <a:r>
              <a:rPr sz="2100" i="1" spc="-7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1F4E79"/>
                </a:solidFill>
                <a:latin typeface="Times New Roman"/>
                <a:cs typeface="Times New Roman"/>
              </a:rPr>
              <a:t>родного</a:t>
            </a:r>
            <a:r>
              <a:rPr sz="2100" i="1" spc="-8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1F4E79"/>
                </a:solidFill>
                <a:latin typeface="Times New Roman"/>
                <a:cs typeface="Times New Roman"/>
              </a:rPr>
              <a:t>языка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,</a:t>
            </a:r>
            <a:r>
              <a:rPr sz="2100" spc="-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обогащается</a:t>
            </a:r>
            <a:r>
              <a:rPr sz="2100" spc="-7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словарь,</a:t>
            </a:r>
            <a:r>
              <a:rPr sz="2100" spc="-7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осознание</a:t>
            </a:r>
            <a:r>
              <a:rPr sz="2100" spc="-6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родного</a:t>
            </a:r>
            <a:r>
              <a:rPr sz="2100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языка.</a:t>
            </a:r>
            <a:r>
              <a:rPr sz="2100" spc="-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Внести</a:t>
            </a:r>
            <a:r>
              <a:rPr sz="2100" spc="-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свою</a:t>
            </a:r>
            <a:r>
              <a:rPr sz="2100" spc="-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лепту</a:t>
            </a:r>
            <a:r>
              <a:rPr sz="2100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(внести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посильный</a:t>
            </a:r>
            <a:r>
              <a:rPr sz="2100" spc="-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вклад).</a:t>
            </a:r>
            <a:r>
              <a:rPr sz="2100" spc="-5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Лепта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–</a:t>
            </a:r>
            <a:r>
              <a:rPr sz="2100" spc="-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мелкая</a:t>
            </a:r>
            <a:r>
              <a:rPr sz="2100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медная</a:t>
            </a:r>
            <a:r>
              <a:rPr sz="2100" spc="-5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монета.</a:t>
            </a:r>
            <a:r>
              <a:rPr sz="2100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По</a:t>
            </a:r>
            <a:r>
              <a:rPr sz="2100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словам</a:t>
            </a:r>
            <a:r>
              <a:rPr sz="2100" spc="-8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Иисуса,</a:t>
            </a:r>
            <a:r>
              <a:rPr sz="2100" spc="-2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две</a:t>
            </a:r>
            <a:r>
              <a:rPr sz="2100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лепты</a:t>
            </a:r>
            <a:r>
              <a:rPr sz="2100" spc="-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вдовы,</a:t>
            </a:r>
            <a:r>
              <a:rPr sz="2100" spc="-7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положенные</a:t>
            </a:r>
            <a:r>
              <a:rPr sz="2100" spc="-6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50" dirty="0">
                <a:solidFill>
                  <a:srgbClr val="1F4E79"/>
                </a:solidFill>
                <a:latin typeface="Times New Roman"/>
                <a:cs typeface="Times New Roman"/>
              </a:rPr>
              <a:t>в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храмовую</a:t>
            </a:r>
            <a:r>
              <a:rPr sz="2100" spc="-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30" dirty="0">
                <a:solidFill>
                  <a:srgbClr val="1F4E79"/>
                </a:solidFill>
                <a:latin typeface="Times New Roman"/>
                <a:cs typeface="Times New Roman"/>
              </a:rPr>
              <a:t>жертвенницу,</a:t>
            </a:r>
            <a:r>
              <a:rPr sz="2100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стоили</a:t>
            </a:r>
            <a:r>
              <a:rPr sz="2100" spc="-5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гораздо</a:t>
            </a:r>
            <a:r>
              <a:rPr sz="2100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больше</a:t>
            </a:r>
            <a:r>
              <a:rPr sz="2100" spc="-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богатых</a:t>
            </a:r>
            <a:r>
              <a:rPr sz="2100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20" dirty="0">
                <a:solidFill>
                  <a:srgbClr val="1F4E79"/>
                </a:solidFill>
                <a:latin typeface="Times New Roman"/>
                <a:cs typeface="Times New Roman"/>
              </a:rPr>
              <a:t>пожертвований,</a:t>
            </a:r>
            <a:r>
              <a:rPr sz="2100" spc="-9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50" dirty="0">
                <a:solidFill>
                  <a:srgbClr val="1F4E79"/>
                </a:solidFill>
                <a:latin typeface="Times New Roman"/>
                <a:cs typeface="Times New Roman"/>
              </a:rPr>
              <a:t>т.</a:t>
            </a:r>
            <a:r>
              <a:rPr sz="2100" spc="-5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к.</a:t>
            </a:r>
            <a:r>
              <a:rPr sz="2100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она</a:t>
            </a:r>
            <a:r>
              <a:rPr sz="2100" spc="-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отдала</a:t>
            </a:r>
            <a:r>
              <a:rPr sz="2100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всё,</a:t>
            </a:r>
            <a:r>
              <a:rPr sz="2100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что</a:t>
            </a:r>
            <a:r>
              <a:rPr sz="2100" spc="-8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имела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(Мк</a:t>
            </a:r>
            <a:r>
              <a:rPr sz="2100" spc="-3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12:41–44;</a:t>
            </a:r>
            <a:r>
              <a:rPr sz="2100" spc="-9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Лк</a:t>
            </a:r>
            <a:r>
              <a:rPr sz="2100" spc="-3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21:1–4).</a:t>
            </a:r>
            <a:r>
              <a:rPr sz="2100" spc="-8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Время</a:t>
            </a:r>
            <a:r>
              <a:rPr sz="2100" spc="-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разбрасывать</a:t>
            </a:r>
            <a:r>
              <a:rPr sz="2100" spc="-7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камни,</a:t>
            </a:r>
            <a:r>
              <a:rPr sz="2100" spc="-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время</a:t>
            </a:r>
            <a:r>
              <a:rPr sz="2100" spc="-7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собирать</a:t>
            </a:r>
            <a:r>
              <a:rPr sz="2100" spc="-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камни</a:t>
            </a:r>
            <a:r>
              <a:rPr sz="2100" spc="-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(всему</a:t>
            </a:r>
            <a:r>
              <a:rPr sz="2100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своё</a:t>
            </a:r>
            <a:r>
              <a:rPr sz="2100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время).</a:t>
            </a:r>
            <a:r>
              <a:rPr sz="2100" spc="-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«Всему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своё</a:t>
            </a:r>
            <a:r>
              <a:rPr sz="2100" spc="-5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время,</a:t>
            </a:r>
            <a:r>
              <a:rPr sz="2100" spc="-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и</a:t>
            </a:r>
            <a:r>
              <a:rPr sz="2100" spc="-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время</a:t>
            </a:r>
            <a:r>
              <a:rPr sz="2100" spc="-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всякой</a:t>
            </a:r>
            <a:r>
              <a:rPr sz="2100" spc="-6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вещи</a:t>
            </a:r>
            <a:r>
              <a:rPr sz="2100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под</a:t>
            </a:r>
            <a:r>
              <a:rPr sz="2100" spc="-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небом:</a:t>
            </a:r>
            <a:r>
              <a:rPr sz="2100" spc="-3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время</a:t>
            </a:r>
            <a:r>
              <a:rPr sz="2100" spc="-7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рождаться,</a:t>
            </a:r>
            <a:r>
              <a:rPr sz="2100" spc="-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и</a:t>
            </a:r>
            <a:r>
              <a:rPr sz="2100" spc="-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время</a:t>
            </a:r>
            <a:r>
              <a:rPr sz="2100" spc="-7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умирать;</a:t>
            </a:r>
            <a:r>
              <a:rPr sz="2100" spc="-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...время</a:t>
            </a:r>
            <a:r>
              <a:rPr sz="2100" spc="-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разбрасывать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камни,</a:t>
            </a:r>
            <a:r>
              <a:rPr sz="2100" spc="-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и</a:t>
            </a:r>
            <a:r>
              <a:rPr sz="2100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время</a:t>
            </a:r>
            <a:r>
              <a:rPr sz="2100" spc="-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собирать</a:t>
            </a:r>
            <a:r>
              <a:rPr sz="2100" spc="-5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камни;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...время</a:t>
            </a:r>
            <a:r>
              <a:rPr sz="2100" spc="-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войне,</a:t>
            </a:r>
            <a:r>
              <a:rPr sz="2100" spc="-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и</a:t>
            </a:r>
            <a:r>
              <a:rPr sz="2100" spc="-3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время</a:t>
            </a:r>
            <a:r>
              <a:rPr sz="2100" spc="-6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миру»</a:t>
            </a:r>
            <a:r>
              <a:rPr sz="2100" spc="-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(Екк</a:t>
            </a:r>
            <a:r>
              <a:rPr sz="2100" spc="-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3:1–8).</a:t>
            </a:r>
            <a:r>
              <a:rPr sz="2100" spc="-8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Вторая</a:t>
            </a:r>
            <a:r>
              <a:rPr sz="2100" spc="-7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часть</a:t>
            </a:r>
            <a:r>
              <a:rPr sz="2100" spc="-5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выражения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(время</a:t>
            </a:r>
            <a:r>
              <a:rPr sz="2100" spc="-9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собирать</a:t>
            </a:r>
            <a:r>
              <a:rPr sz="2100" spc="-6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камни)</a:t>
            </a:r>
            <a:r>
              <a:rPr sz="2100" spc="-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употребляется</a:t>
            </a:r>
            <a:r>
              <a:rPr sz="2100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в</a:t>
            </a:r>
            <a:r>
              <a:rPr sz="2100" spc="-7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значении:</a:t>
            </a:r>
            <a:r>
              <a:rPr sz="2100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время</a:t>
            </a:r>
            <a:r>
              <a:rPr sz="2100" spc="-7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созидания.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100" i="1" dirty="0">
                <a:solidFill>
                  <a:srgbClr val="1F4E79"/>
                </a:solidFill>
                <a:latin typeface="Times New Roman"/>
                <a:cs typeface="Times New Roman"/>
              </a:rPr>
              <a:t>Нравственные</a:t>
            </a:r>
            <a:r>
              <a:rPr sz="2100" i="1" spc="-7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1F4E79"/>
                </a:solidFill>
                <a:latin typeface="Times New Roman"/>
                <a:cs typeface="Times New Roman"/>
              </a:rPr>
              <a:t>векторы</a:t>
            </a:r>
            <a:r>
              <a:rPr sz="2100" i="1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1F4E79"/>
                </a:solidFill>
                <a:latin typeface="Times New Roman"/>
                <a:cs typeface="Times New Roman"/>
              </a:rPr>
              <a:t>и</a:t>
            </a:r>
            <a:r>
              <a:rPr sz="2100" i="1" spc="-2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1F4E79"/>
                </a:solidFill>
                <a:latin typeface="Times New Roman"/>
                <a:cs typeface="Times New Roman"/>
              </a:rPr>
              <a:t>ориентиры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.</a:t>
            </a:r>
            <a:r>
              <a:rPr sz="2100" spc="-6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Осмысляются</a:t>
            </a:r>
            <a:r>
              <a:rPr sz="2100" spc="-2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абстрактные</a:t>
            </a:r>
            <a:r>
              <a:rPr sz="2100" spc="-2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понятия</a:t>
            </a:r>
            <a:r>
              <a:rPr sz="2100" spc="-2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о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 нравственных</a:t>
            </a:r>
            <a:r>
              <a:rPr sz="2100" spc="-2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качествах,</a:t>
            </a:r>
            <a:r>
              <a:rPr sz="2100" spc="-8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25" dirty="0">
                <a:solidFill>
                  <a:srgbClr val="1F4E79"/>
                </a:solidFill>
                <a:latin typeface="Times New Roman"/>
                <a:cs typeface="Times New Roman"/>
              </a:rPr>
              <a:t>на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примерах</a:t>
            </a:r>
            <a:r>
              <a:rPr sz="2100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из</a:t>
            </a:r>
            <a:r>
              <a:rPr sz="2100" spc="-2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жизни</a:t>
            </a:r>
            <a:r>
              <a:rPr sz="2100" spc="-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святых.</a:t>
            </a:r>
            <a:r>
              <a:rPr sz="2100" spc="-6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Появляются</a:t>
            </a:r>
            <a:r>
              <a:rPr sz="2100" spc="-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нравственные</a:t>
            </a:r>
            <a:r>
              <a:rPr sz="2100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ориентиры.</a:t>
            </a:r>
            <a:endParaRPr sz="2100">
              <a:latin typeface="Times New Roman"/>
              <a:cs typeface="Times New Roman"/>
            </a:endParaRPr>
          </a:p>
          <a:p>
            <a:pPr marL="12700" marR="1062355">
              <a:lnSpc>
                <a:spcPct val="100000"/>
              </a:lnSpc>
            </a:pPr>
            <a:r>
              <a:rPr sz="2100" i="1" spc="-10" dirty="0">
                <a:solidFill>
                  <a:srgbClr val="1F4E79"/>
                </a:solidFill>
                <a:latin typeface="Times New Roman"/>
                <a:cs typeface="Times New Roman"/>
              </a:rPr>
              <a:t>Ребенок</a:t>
            </a:r>
            <a:r>
              <a:rPr sz="2100" i="1" spc="-6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1F4E79"/>
                </a:solidFill>
                <a:latin typeface="Times New Roman"/>
                <a:cs typeface="Times New Roman"/>
              </a:rPr>
              <a:t>начинает</a:t>
            </a:r>
            <a:r>
              <a:rPr sz="2100" i="1" spc="-7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1F4E79"/>
                </a:solidFill>
                <a:latin typeface="Times New Roman"/>
                <a:cs typeface="Times New Roman"/>
              </a:rPr>
              <a:t>замечать</a:t>
            </a:r>
            <a:r>
              <a:rPr sz="2100" i="1" spc="-7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1F4E79"/>
                </a:solidFill>
                <a:latin typeface="Times New Roman"/>
                <a:cs typeface="Times New Roman"/>
              </a:rPr>
              <a:t>особенности</a:t>
            </a:r>
            <a:r>
              <a:rPr sz="2100" i="1" spc="-10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1F4E79"/>
                </a:solidFill>
                <a:latin typeface="Times New Roman"/>
                <a:cs typeface="Times New Roman"/>
              </a:rPr>
              <a:t>окружающих</a:t>
            </a:r>
            <a:r>
              <a:rPr sz="2100" i="1" spc="-6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1F4E79"/>
                </a:solidFill>
                <a:latin typeface="Times New Roman"/>
                <a:cs typeface="Times New Roman"/>
              </a:rPr>
              <a:t>исторических</a:t>
            </a:r>
            <a:r>
              <a:rPr sz="2100" i="1" spc="-9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1F4E79"/>
                </a:solidFill>
                <a:latin typeface="Times New Roman"/>
                <a:cs typeface="Times New Roman"/>
              </a:rPr>
              <a:t>названий,</a:t>
            </a:r>
            <a:r>
              <a:rPr sz="2100" i="1" spc="-2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анализировать информацию.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2184" y="997584"/>
            <a:ext cx="1673860" cy="1092835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 algn="ctr">
              <a:lnSpc>
                <a:spcPts val="2700"/>
              </a:lnSpc>
              <a:spcBef>
                <a:spcPts val="439"/>
              </a:spcBef>
            </a:pPr>
            <a:r>
              <a:rPr dirty="0"/>
              <a:t>О</a:t>
            </a:r>
            <a:r>
              <a:rPr spc="-15" dirty="0"/>
              <a:t> </a:t>
            </a:r>
            <a:r>
              <a:rPr spc="-10" dirty="0"/>
              <a:t>смыслах, которые рядом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96635" y="383921"/>
            <a:ext cx="6430645" cy="343789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-3175" algn="ctr">
              <a:lnSpc>
                <a:spcPct val="90000"/>
              </a:lnSpc>
              <a:spcBef>
                <a:spcPts val="325"/>
              </a:spcBef>
            </a:pPr>
            <a:r>
              <a:rPr sz="1900" dirty="0">
                <a:latin typeface="Times New Roman"/>
                <a:cs typeface="Times New Roman"/>
              </a:rPr>
              <a:t>Ребенок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идет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воскресенье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(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день</a:t>
            </a:r>
            <a:r>
              <a:rPr sz="1900" b="1" spc="-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недели,</a:t>
            </a:r>
            <a:r>
              <a:rPr sz="19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в</a:t>
            </a:r>
            <a:r>
              <a:rPr sz="19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который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христиане</a:t>
            </a:r>
            <a:r>
              <a:rPr sz="1900" b="1" spc="-7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вспоминают</a:t>
            </a:r>
            <a:r>
              <a:rPr sz="1900" b="1" spc="-7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воскресение</a:t>
            </a:r>
            <a:r>
              <a:rPr sz="1900" b="1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из</a:t>
            </a:r>
            <a:r>
              <a:rPr sz="1900" b="1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мертвых</a:t>
            </a:r>
            <a:r>
              <a:rPr sz="1900" b="1" spc="-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Господа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Иисуса</a:t>
            </a:r>
            <a:r>
              <a:rPr sz="1900" b="1" spc="-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Христа</a:t>
            </a:r>
            <a:r>
              <a:rPr sz="1900" dirty="0">
                <a:latin typeface="Times New Roman"/>
                <a:cs typeface="Times New Roman"/>
              </a:rPr>
              <a:t>)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2024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года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(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летоисчисление</a:t>
            </a:r>
            <a:r>
              <a:rPr sz="1900" b="1" spc="-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от</a:t>
            </a:r>
            <a:r>
              <a:rPr sz="19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Рождества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Христова</a:t>
            </a:r>
            <a:r>
              <a:rPr sz="1900" dirty="0">
                <a:latin typeface="Times New Roman"/>
                <a:cs typeface="Times New Roman"/>
              </a:rPr>
              <a:t>)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по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улице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Сурикова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(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бывшая</a:t>
            </a:r>
            <a:r>
              <a:rPr sz="19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ул.</a:t>
            </a:r>
            <a:r>
              <a:rPr sz="1900" b="1" spc="-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Покровская,</a:t>
            </a:r>
            <a:r>
              <a:rPr sz="1900" b="1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spc="-50" dirty="0">
                <a:solidFill>
                  <a:srgbClr val="1F4E79"/>
                </a:solidFill>
                <a:latin typeface="Times New Roman"/>
                <a:cs typeface="Times New Roman"/>
              </a:rPr>
              <a:t>в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честь</a:t>
            </a:r>
            <a:r>
              <a:rPr sz="1900" b="1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расположенного</a:t>
            </a:r>
            <a:r>
              <a:rPr sz="1900" b="1" spc="-2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Покровского</a:t>
            </a:r>
            <a:r>
              <a:rPr sz="1900" b="1" spc="-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храма</a:t>
            </a:r>
            <a:r>
              <a:rPr sz="1900" dirty="0">
                <a:latin typeface="Times New Roman"/>
                <a:cs typeface="Times New Roman"/>
              </a:rPr>
              <a:t>)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</a:t>
            </a:r>
            <a:r>
              <a:rPr sz="1900" spc="-10" dirty="0">
                <a:latin typeface="Times New Roman"/>
                <a:cs typeface="Times New Roman"/>
              </a:rPr>
              <a:t> слышит </a:t>
            </a:r>
            <a:r>
              <a:rPr sz="1900" dirty="0">
                <a:latin typeface="Times New Roman"/>
                <a:cs typeface="Times New Roman"/>
              </a:rPr>
              <a:t>колокольный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звон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(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призыв</a:t>
            </a:r>
            <a:r>
              <a:rPr sz="19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обратиться</a:t>
            </a:r>
            <a:r>
              <a:rPr sz="1900" b="1" spc="-8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к</a:t>
            </a:r>
            <a:r>
              <a:rPr sz="1900" b="1" spc="-3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Богу)</a:t>
            </a:r>
            <a:r>
              <a:rPr sz="1900" b="1" spc="-5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Покровского </a:t>
            </a:r>
            <a:r>
              <a:rPr sz="1900" dirty="0">
                <a:latin typeface="Times New Roman"/>
                <a:cs typeface="Times New Roman"/>
              </a:rPr>
              <a:t>кафедрального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собора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(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храм</a:t>
            </a:r>
            <a:r>
              <a:rPr sz="1900" b="1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в</a:t>
            </a:r>
            <a:r>
              <a:rPr sz="19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честь</a:t>
            </a:r>
            <a:r>
              <a:rPr sz="19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Покрова</a:t>
            </a:r>
            <a:r>
              <a:rPr sz="1900" b="1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Святой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Богородицы</a:t>
            </a:r>
            <a:r>
              <a:rPr sz="1900" dirty="0">
                <a:latin typeface="Times New Roman"/>
                <a:cs typeface="Times New Roman"/>
              </a:rPr>
              <a:t>),</a:t>
            </a:r>
            <a:r>
              <a:rPr sz="1900" spc="-8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подает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монетку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(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проявление</a:t>
            </a:r>
            <a:r>
              <a:rPr sz="1900" b="1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милосердия,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важнейшей</a:t>
            </a:r>
            <a:r>
              <a:rPr sz="19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христианской</a:t>
            </a:r>
            <a:r>
              <a:rPr sz="1900" b="1" spc="-9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добродетели</a:t>
            </a:r>
            <a:r>
              <a:rPr sz="1900" dirty="0">
                <a:latin typeface="Times New Roman"/>
                <a:cs typeface="Times New Roman"/>
              </a:rPr>
              <a:t>)</a:t>
            </a:r>
            <a:r>
              <a:rPr sz="1900" spc="-7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бездомному,</a:t>
            </a:r>
            <a:endParaRPr sz="1900">
              <a:latin typeface="Times New Roman"/>
              <a:cs typeface="Times New Roman"/>
            </a:endParaRPr>
          </a:p>
          <a:p>
            <a:pPr marL="1905" algn="ctr">
              <a:lnSpc>
                <a:spcPts val="1935"/>
              </a:lnSpc>
            </a:pPr>
            <a:r>
              <a:rPr sz="1900" dirty="0">
                <a:latin typeface="Times New Roman"/>
                <a:cs typeface="Times New Roman"/>
              </a:rPr>
              <a:t>сидящему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около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храма,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и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слышит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«спасибо»</a:t>
            </a:r>
            <a:r>
              <a:rPr sz="1900" spc="-75" dirty="0"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(Спаси</a:t>
            </a:r>
            <a:r>
              <a:rPr sz="19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Бог)</a:t>
            </a:r>
            <a:r>
              <a:rPr sz="1900" b="1" spc="-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или</a:t>
            </a:r>
            <a:endParaRPr sz="1900">
              <a:latin typeface="Times New Roman"/>
              <a:cs typeface="Times New Roman"/>
            </a:endParaRPr>
          </a:p>
          <a:p>
            <a:pPr marL="299720" marR="295275" algn="ctr">
              <a:lnSpc>
                <a:spcPct val="89100"/>
              </a:lnSpc>
              <a:spcBef>
                <a:spcPts val="140"/>
              </a:spcBef>
            </a:pPr>
            <a:r>
              <a:rPr sz="1900" dirty="0">
                <a:latin typeface="Times New Roman"/>
                <a:cs typeface="Times New Roman"/>
              </a:rPr>
              <a:t>«благодарю»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(воздавать</a:t>
            </a:r>
            <a:r>
              <a:rPr sz="1900" b="1" spc="-5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благодарность</a:t>
            </a:r>
            <a:r>
              <a:rPr sz="1900" b="1" spc="-7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и</a:t>
            </a:r>
            <a:r>
              <a:rPr sz="1900" b="1" spc="-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действовать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благом</a:t>
            </a:r>
            <a:r>
              <a:rPr sz="1900" b="1" spc="-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в</a:t>
            </a:r>
            <a:r>
              <a:rPr sz="1900" b="1" spc="-3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ответ</a:t>
            </a:r>
            <a:r>
              <a:rPr sz="1900" b="1" spc="-3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–</a:t>
            </a:r>
            <a:r>
              <a:rPr sz="1900" b="1" spc="-3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важнейшее</a:t>
            </a:r>
            <a:r>
              <a:rPr sz="19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понятие</a:t>
            </a:r>
            <a:r>
              <a:rPr sz="1900" b="1" spc="-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и</a:t>
            </a:r>
            <a:r>
              <a:rPr sz="19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действие</a:t>
            </a:r>
            <a:r>
              <a:rPr sz="1900" b="1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spc="-50" dirty="0">
                <a:solidFill>
                  <a:srgbClr val="1F4E79"/>
                </a:solidFill>
                <a:latin typeface="Times New Roman"/>
                <a:cs typeface="Times New Roman"/>
              </a:rPr>
              <a:t>в </a:t>
            </a:r>
            <a:r>
              <a:rPr sz="1900" b="1" dirty="0">
                <a:solidFill>
                  <a:srgbClr val="1F4E79"/>
                </a:solidFill>
                <a:latin typeface="Times New Roman"/>
                <a:cs typeface="Times New Roman"/>
              </a:rPr>
              <a:t>православной</a:t>
            </a:r>
            <a:r>
              <a:rPr sz="1900" b="1" spc="-9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традиции).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6679" y="3129279"/>
            <a:ext cx="12085320" cy="3713479"/>
            <a:chOff x="106679" y="3129279"/>
            <a:chExt cx="12085320" cy="371347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32239" y="4538978"/>
              <a:ext cx="3159759" cy="23037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620" y="3129279"/>
              <a:ext cx="4747260" cy="314198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3029" y="6272529"/>
              <a:ext cx="5354320" cy="495300"/>
            </a:xfrm>
            <a:custGeom>
              <a:avLst/>
              <a:gdLst/>
              <a:ahLst/>
              <a:cxnLst/>
              <a:rect l="l" t="t" r="r" b="b"/>
              <a:pathLst>
                <a:path w="5354320" h="495300">
                  <a:moveTo>
                    <a:pt x="5271770" y="0"/>
                  </a:moveTo>
                  <a:lnTo>
                    <a:pt x="82550" y="0"/>
                  </a:lnTo>
                  <a:lnTo>
                    <a:pt x="50417" y="6486"/>
                  </a:lnTo>
                  <a:lnTo>
                    <a:pt x="24177" y="24177"/>
                  </a:lnTo>
                  <a:lnTo>
                    <a:pt x="6486" y="50417"/>
                  </a:lnTo>
                  <a:lnTo>
                    <a:pt x="0" y="82550"/>
                  </a:lnTo>
                  <a:lnTo>
                    <a:pt x="0" y="412750"/>
                  </a:lnTo>
                  <a:lnTo>
                    <a:pt x="6486" y="444882"/>
                  </a:lnTo>
                  <a:lnTo>
                    <a:pt x="24177" y="471122"/>
                  </a:lnTo>
                  <a:lnTo>
                    <a:pt x="50417" y="488813"/>
                  </a:lnTo>
                  <a:lnTo>
                    <a:pt x="82550" y="495300"/>
                  </a:lnTo>
                  <a:lnTo>
                    <a:pt x="5271770" y="495300"/>
                  </a:lnTo>
                  <a:lnTo>
                    <a:pt x="5303902" y="488813"/>
                  </a:lnTo>
                  <a:lnTo>
                    <a:pt x="5330142" y="471122"/>
                  </a:lnTo>
                  <a:lnTo>
                    <a:pt x="5347833" y="444882"/>
                  </a:lnTo>
                  <a:lnTo>
                    <a:pt x="5354320" y="412750"/>
                  </a:lnTo>
                  <a:lnTo>
                    <a:pt x="5354320" y="82550"/>
                  </a:lnTo>
                  <a:lnTo>
                    <a:pt x="5347833" y="50417"/>
                  </a:lnTo>
                  <a:lnTo>
                    <a:pt x="5330142" y="24177"/>
                  </a:lnTo>
                  <a:lnTo>
                    <a:pt x="5303902" y="6486"/>
                  </a:lnTo>
                  <a:lnTo>
                    <a:pt x="527177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3029" y="6272529"/>
              <a:ext cx="5354320" cy="495300"/>
            </a:xfrm>
            <a:custGeom>
              <a:avLst/>
              <a:gdLst/>
              <a:ahLst/>
              <a:cxnLst/>
              <a:rect l="l" t="t" r="r" b="b"/>
              <a:pathLst>
                <a:path w="5354320" h="495300">
                  <a:moveTo>
                    <a:pt x="0" y="82550"/>
                  </a:moveTo>
                  <a:lnTo>
                    <a:pt x="6486" y="50417"/>
                  </a:lnTo>
                  <a:lnTo>
                    <a:pt x="24177" y="24177"/>
                  </a:lnTo>
                  <a:lnTo>
                    <a:pt x="50417" y="6486"/>
                  </a:lnTo>
                  <a:lnTo>
                    <a:pt x="82550" y="0"/>
                  </a:lnTo>
                  <a:lnTo>
                    <a:pt x="5271770" y="0"/>
                  </a:lnTo>
                  <a:lnTo>
                    <a:pt x="5303902" y="6486"/>
                  </a:lnTo>
                  <a:lnTo>
                    <a:pt x="5330142" y="24177"/>
                  </a:lnTo>
                  <a:lnTo>
                    <a:pt x="5347833" y="50417"/>
                  </a:lnTo>
                  <a:lnTo>
                    <a:pt x="5354320" y="82550"/>
                  </a:lnTo>
                  <a:lnTo>
                    <a:pt x="5354320" y="412750"/>
                  </a:lnTo>
                  <a:lnTo>
                    <a:pt x="5347833" y="444882"/>
                  </a:lnTo>
                  <a:lnTo>
                    <a:pt x="5330142" y="471122"/>
                  </a:lnTo>
                  <a:lnTo>
                    <a:pt x="5303902" y="488813"/>
                  </a:lnTo>
                  <a:lnTo>
                    <a:pt x="5271770" y="495300"/>
                  </a:lnTo>
                  <a:lnTo>
                    <a:pt x="82550" y="495300"/>
                  </a:lnTo>
                  <a:lnTo>
                    <a:pt x="50417" y="488813"/>
                  </a:lnTo>
                  <a:lnTo>
                    <a:pt x="24177" y="471122"/>
                  </a:lnTo>
                  <a:lnTo>
                    <a:pt x="6486" y="444882"/>
                  </a:lnTo>
                  <a:lnTo>
                    <a:pt x="0" y="412750"/>
                  </a:lnTo>
                  <a:lnTo>
                    <a:pt x="0" y="8255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2587" y="6364287"/>
            <a:ext cx="4811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В.И.</a:t>
            </a:r>
            <a:r>
              <a:rPr sz="18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Суриков</a:t>
            </a:r>
            <a:r>
              <a:rPr sz="18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Милосердный</a:t>
            </a:r>
            <a:r>
              <a:rPr sz="18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самарянин</a:t>
            </a:r>
            <a:r>
              <a:rPr sz="1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(1874)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15240"/>
            <a:ext cx="9144000" cy="6728459"/>
            <a:chOff x="0" y="15240"/>
            <a:chExt cx="9144000" cy="6728459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5240"/>
              <a:ext cx="3230879" cy="35051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56200" y="4086858"/>
              <a:ext cx="3987800" cy="26568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1999" cy="3429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813300" y="0"/>
            <a:ext cx="7378700" cy="6858000"/>
            <a:chOff x="4813300" y="0"/>
            <a:chExt cx="73787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13300" y="3111500"/>
              <a:ext cx="5181600" cy="37464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37879" y="0"/>
              <a:ext cx="3754120" cy="379984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3746499"/>
            <a:ext cx="4749799" cy="311149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25620" y="0"/>
            <a:ext cx="4599939" cy="301244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6565" y="161925"/>
            <a:ext cx="11118215" cy="623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algn="ctr">
              <a:lnSpc>
                <a:spcPts val="3560"/>
              </a:lnSpc>
              <a:spcBef>
                <a:spcPts val="100"/>
              </a:spcBef>
            </a:pPr>
            <a:r>
              <a:rPr sz="3000" b="1" dirty="0">
                <a:solidFill>
                  <a:srgbClr val="C55A11"/>
                </a:solidFill>
                <a:latin typeface="Times New Roman"/>
                <a:cs typeface="Times New Roman"/>
              </a:rPr>
              <a:t>Доступность</a:t>
            </a:r>
            <a:r>
              <a:rPr sz="3000" b="1" spc="-9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C55A11"/>
                </a:solidFill>
                <a:latin typeface="Times New Roman"/>
                <a:cs typeface="Times New Roman"/>
              </a:rPr>
              <a:t>в</a:t>
            </a:r>
            <a:r>
              <a:rPr sz="3000" b="1" spc="-10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3000" b="1" spc="-10" dirty="0">
                <a:solidFill>
                  <a:srgbClr val="C55A11"/>
                </a:solidFill>
                <a:latin typeface="Times New Roman"/>
                <a:cs typeface="Times New Roman"/>
              </a:rPr>
              <a:t>изучении.</a:t>
            </a:r>
            <a:endParaRPr sz="3000">
              <a:latin typeface="Times New Roman"/>
              <a:cs typeface="Times New Roman"/>
            </a:endParaRPr>
          </a:p>
          <a:p>
            <a:pPr marL="234315" algn="ctr">
              <a:lnSpc>
                <a:spcPts val="3560"/>
              </a:lnSpc>
            </a:pPr>
            <a:r>
              <a:rPr sz="3000" b="1" dirty="0">
                <a:solidFill>
                  <a:srgbClr val="C55A11"/>
                </a:solidFill>
                <a:latin typeface="Times New Roman"/>
                <a:cs typeface="Times New Roman"/>
              </a:rPr>
              <a:t>ОПК</a:t>
            </a:r>
            <a:r>
              <a:rPr sz="3000" b="1" spc="-9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C55A11"/>
                </a:solidFill>
                <a:latin typeface="Times New Roman"/>
                <a:cs typeface="Times New Roman"/>
              </a:rPr>
              <a:t>–</a:t>
            </a:r>
            <a:r>
              <a:rPr sz="3000" b="1" spc="-8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C55A11"/>
                </a:solidFill>
                <a:latin typeface="Times New Roman"/>
                <a:cs typeface="Times New Roman"/>
              </a:rPr>
              <a:t>один</a:t>
            </a:r>
            <a:r>
              <a:rPr sz="3000" b="1" spc="-11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C55A11"/>
                </a:solidFill>
                <a:latin typeface="Times New Roman"/>
                <a:cs typeface="Times New Roman"/>
              </a:rPr>
              <a:t>из</a:t>
            </a:r>
            <a:r>
              <a:rPr sz="3000" b="1" spc="-9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C55A11"/>
                </a:solidFill>
                <a:latin typeface="Times New Roman"/>
                <a:cs typeface="Times New Roman"/>
              </a:rPr>
              <a:t>наиболее</a:t>
            </a:r>
            <a:r>
              <a:rPr sz="3000" b="1" spc="-8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C55A11"/>
                </a:solidFill>
                <a:latin typeface="Times New Roman"/>
                <a:cs typeface="Times New Roman"/>
              </a:rPr>
              <a:t>методически</a:t>
            </a:r>
            <a:r>
              <a:rPr sz="3000" b="1" spc="-11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C55A11"/>
                </a:solidFill>
                <a:latin typeface="Times New Roman"/>
                <a:cs typeface="Times New Roman"/>
              </a:rPr>
              <a:t>проработанных</a:t>
            </a:r>
            <a:r>
              <a:rPr sz="3000" b="1" spc="-7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3000" b="1" spc="-10" dirty="0">
                <a:solidFill>
                  <a:srgbClr val="C55A11"/>
                </a:solidFill>
                <a:latin typeface="Times New Roman"/>
                <a:cs typeface="Times New Roman"/>
              </a:rPr>
              <a:t>модулей</a:t>
            </a:r>
            <a:endParaRPr sz="3000">
              <a:latin typeface="Times New Roman"/>
              <a:cs typeface="Times New Roman"/>
            </a:endParaRPr>
          </a:p>
          <a:p>
            <a:pPr marL="241300" indent="-228600">
              <a:lnSpc>
                <a:spcPts val="3560"/>
              </a:lnSpc>
              <a:spcBef>
                <a:spcPts val="3444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3000" dirty="0">
                <a:solidFill>
                  <a:srgbClr val="1F4E79"/>
                </a:solidFill>
                <a:latin typeface="Times New Roman"/>
                <a:cs typeface="Times New Roman"/>
              </a:rPr>
              <a:t>Большое</a:t>
            </a:r>
            <a:r>
              <a:rPr sz="3000" spc="-9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1F4E79"/>
                </a:solidFill>
                <a:latin typeface="Times New Roman"/>
                <a:cs typeface="Times New Roman"/>
              </a:rPr>
              <a:t>количество</a:t>
            </a:r>
            <a:r>
              <a:rPr sz="3000" spc="-9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1F4E79"/>
                </a:solidFill>
                <a:latin typeface="Times New Roman"/>
                <a:cs typeface="Times New Roman"/>
              </a:rPr>
              <a:t>очень</a:t>
            </a:r>
            <a:r>
              <a:rPr sz="3000" spc="-9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1F4E79"/>
                </a:solidFill>
                <a:latin typeface="Times New Roman"/>
                <a:cs typeface="Times New Roman"/>
              </a:rPr>
              <a:t>качественного</a:t>
            </a:r>
            <a:r>
              <a:rPr sz="3000" spc="-12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1F4E79"/>
                </a:solidFill>
                <a:latin typeface="Times New Roman"/>
                <a:cs typeface="Times New Roman"/>
              </a:rPr>
              <a:t>материала</a:t>
            </a:r>
            <a:r>
              <a:rPr sz="3000" spc="-9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1F4E79"/>
                </a:solidFill>
                <a:latin typeface="Times New Roman"/>
                <a:cs typeface="Times New Roman"/>
              </a:rPr>
              <a:t>для</a:t>
            </a:r>
            <a:r>
              <a:rPr sz="3000" spc="-10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1F4E79"/>
                </a:solidFill>
                <a:latin typeface="Times New Roman"/>
                <a:cs typeface="Times New Roman"/>
              </a:rPr>
              <a:t>изучения</a:t>
            </a:r>
            <a:endParaRPr sz="3000">
              <a:latin typeface="Times New Roman"/>
              <a:cs typeface="Times New Roman"/>
            </a:endParaRPr>
          </a:p>
          <a:p>
            <a:pPr marL="241300" marR="784225" indent="-228600">
              <a:lnSpc>
                <a:spcPct val="70000"/>
              </a:lnSpc>
              <a:spcBef>
                <a:spcPts val="104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3000" dirty="0">
                <a:solidFill>
                  <a:srgbClr val="1F4E79"/>
                </a:solidFill>
                <a:latin typeface="Times New Roman"/>
                <a:cs typeface="Times New Roman"/>
              </a:rPr>
              <a:t>Разнообразие</a:t>
            </a:r>
            <a:r>
              <a:rPr sz="3000" spc="-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1F4E79"/>
                </a:solidFill>
                <a:latin typeface="Times New Roman"/>
                <a:cs typeface="Times New Roman"/>
              </a:rPr>
              <a:t>форм</a:t>
            </a:r>
            <a:r>
              <a:rPr sz="3000" spc="-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1F4E79"/>
                </a:solidFill>
                <a:latin typeface="Times New Roman"/>
                <a:cs typeface="Times New Roman"/>
              </a:rPr>
              <a:t>работы</a:t>
            </a:r>
            <a:r>
              <a:rPr sz="3000" spc="-5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1F4E79"/>
                </a:solidFill>
                <a:latin typeface="Times New Roman"/>
                <a:cs typeface="Times New Roman"/>
              </a:rPr>
              <a:t>(уроки</a:t>
            </a:r>
            <a:r>
              <a:rPr sz="3000" spc="-8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1F4E79"/>
                </a:solidFill>
                <a:latin typeface="Times New Roman"/>
                <a:cs typeface="Times New Roman"/>
              </a:rPr>
              <a:t>в</a:t>
            </a:r>
            <a:r>
              <a:rPr sz="3000" spc="-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1F4E79"/>
                </a:solidFill>
                <a:latin typeface="Times New Roman"/>
                <a:cs typeface="Times New Roman"/>
              </a:rPr>
              <a:t>храмах,</a:t>
            </a:r>
            <a:r>
              <a:rPr sz="3000" spc="-6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1F4E79"/>
                </a:solidFill>
                <a:latin typeface="Times New Roman"/>
                <a:cs typeface="Times New Roman"/>
              </a:rPr>
              <a:t>квесты,</a:t>
            </a:r>
            <a:r>
              <a:rPr sz="3000" spc="-7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1F4E79"/>
                </a:solidFill>
                <a:latin typeface="Times New Roman"/>
                <a:cs typeface="Times New Roman"/>
              </a:rPr>
              <a:t>проекты, </a:t>
            </a:r>
            <a:r>
              <a:rPr sz="3000" dirty="0">
                <a:solidFill>
                  <a:srgbClr val="1F4E79"/>
                </a:solidFill>
                <a:latin typeface="Times New Roman"/>
                <a:cs typeface="Times New Roman"/>
              </a:rPr>
              <a:t>видео</a:t>
            </a:r>
            <a:r>
              <a:rPr sz="3000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1F4E79"/>
                </a:solidFill>
                <a:latin typeface="Times New Roman"/>
                <a:cs typeface="Times New Roman"/>
              </a:rPr>
              <a:t>«Девочка</a:t>
            </a:r>
            <a:r>
              <a:rPr sz="3000" spc="-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1F4E79"/>
                </a:solidFill>
                <a:latin typeface="Times New Roman"/>
                <a:cs typeface="Times New Roman"/>
              </a:rPr>
              <a:t>и</a:t>
            </a:r>
            <a:r>
              <a:rPr sz="3000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1F4E79"/>
                </a:solidFill>
                <a:latin typeface="Times New Roman"/>
                <a:cs typeface="Times New Roman"/>
              </a:rPr>
              <a:t>робот)</a:t>
            </a:r>
            <a:endParaRPr sz="3000">
              <a:latin typeface="Times New Roman"/>
              <a:cs typeface="Times New Roman"/>
            </a:endParaRPr>
          </a:p>
          <a:p>
            <a:pPr marL="241300" indent="-228600">
              <a:lnSpc>
                <a:spcPts val="3485"/>
              </a:lnSpc>
              <a:buFont typeface="Microsoft Sans Serif"/>
              <a:buChar char="•"/>
              <a:tabLst>
                <a:tab pos="241300" algn="l"/>
              </a:tabLst>
            </a:pPr>
            <a:r>
              <a:rPr sz="3000" dirty="0">
                <a:solidFill>
                  <a:srgbClr val="1F4E79"/>
                </a:solidFill>
                <a:latin typeface="Times New Roman"/>
                <a:cs typeface="Times New Roman"/>
              </a:rPr>
              <a:t>Интересные</a:t>
            </a:r>
            <a:r>
              <a:rPr sz="3000" spc="-8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1F4E79"/>
                </a:solidFill>
                <a:latin typeface="Times New Roman"/>
                <a:cs typeface="Times New Roman"/>
              </a:rPr>
              <a:t>активности</a:t>
            </a:r>
            <a:r>
              <a:rPr sz="3000" spc="-10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1F4E79"/>
                </a:solidFill>
                <a:latin typeface="Times New Roman"/>
                <a:cs typeface="Times New Roman"/>
              </a:rPr>
              <a:t>(олимпиада,</a:t>
            </a:r>
            <a:r>
              <a:rPr sz="3000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1F4E79"/>
                </a:solidFill>
                <a:latin typeface="Times New Roman"/>
                <a:cs typeface="Times New Roman"/>
              </a:rPr>
              <a:t>конкурсы,</a:t>
            </a:r>
            <a:r>
              <a:rPr sz="3000" spc="-10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1F4E79"/>
                </a:solidFill>
                <a:latin typeface="Times New Roman"/>
                <a:cs typeface="Times New Roman"/>
              </a:rPr>
              <a:t>марафоны)</a:t>
            </a:r>
            <a:endParaRPr sz="3000">
              <a:latin typeface="Times New Roman"/>
              <a:cs typeface="Times New Roman"/>
            </a:endParaRPr>
          </a:p>
          <a:p>
            <a:pPr marL="241300" indent="-228600">
              <a:lnSpc>
                <a:spcPts val="3520"/>
              </a:lnSpc>
              <a:buFont typeface="Microsoft Sans Serif"/>
              <a:buChar char="•"/>
              <a:tabLst>
                <a:tab pos="241300" algn="l"/>
              </a:tabLst>
            </a:pPr>
            <a:r>
              <a:rPr sz="3000" dirty="0">
                <a:solidFill>
                  <a:srgbClr val="1F4E79"/>
                </a:solidFill>
                <a:latin typeface="Times New Roman"/>
                <a:cs typeface="Times New Roman"/>
              </a:rPr>
              <a:t>Отталкиваемся</a:t>
            </a:r>
            <a:r>
              <a:rPr sz="3000" spc="-8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1F4E79"/>
                </a:solidFill>
                <a:latin typeface="Times New Roman"/>
                <a:cs typeface="Times New Roman"/>
              </a:rPr>
              <a:t>от</a:t>
            </a:r>
            <a:r>
              <a:rPr sz="3000" spc="-6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1F4E79"/>
                </a:solidFill>
                <a:latin typeface="Times New Roman"/>
                <a:cs typeface="Times New Roman"/>
              </a:rPr>
              <a:t>личного</a:t>
            </a:r>
            <a:r>
              <a:rPr sz="3000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1F4E79"/>
                </a:solidFill>
                <a:latin typeface="Times New Roman"/>
                <a:cs typeface="Times New Roman"/>
              </a:rPr>
              <a:t>опыта</a:t>
            </a:r>
            <a:r>
              <a:rPr sz="3000" spc="-8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1F4E79"/>
                </a:solidFill>
                <a:latin typeface="Times New Roman"/>
                <a:cs typeface="Times New Roman"/>
              </a:rPr>
              <a:t>ребенка</a:t>
            </a:r>
            <a:endParaRPr sz="3000">
              <a:latin typeface="Times New Roman"/>
              <a:cs typeface="Times New Roman"/>
            </a:endParaRPr>
          </a:p>
          <a:p>
            <a:pPr marL="241300" marR="676910" indent="-228600">
              <a:lnSpc>
                <a:spcPct val="70000"/>
              </a:lnSpc>
              <a:spcBef>
                <a:spcPts val="104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3000" dirty="0">
                <a:solidFill>
                  <a:srgbClr val="1F4E79"/>
                </a:solidFill>
                <a:latin typeface="Times New Roman"/>
                <a:cs typeface="Times New Roman"/>
              </a:rPr>
              <a:t>Учим</a:t>
            </a:r>
            <a:r>
              <a:rPr sz="3000" spc="-6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1F4E79"/>
                </a:solidFill>
                <a:latin typeface="Times New Roman"/>
                <a:cs typeface="Times New Roman"/>
              </a:rPr>
              <a:t>правильно</a:t>
            </a:r>
            <a:r>
              <a:rPr sz="3000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1F4E79"/>
                </a:solidFill>
                <a:latin typeface="Times New Roman"/>
                <a:cs typeface="Times New Roman"/>
              </a:rPr>
              <a:t>задавать</a:t>
            </a:r>
            <a:r>
              <a:rPr sz="3000" spc="-8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1F4E79"/>
                </a:solidFill>
                <a:latin typeface="Times New Roman"/>
                <a:cs typeface="Times New Roman"/>
              </a:rPr>
              <a:t>вопросы,</a:t>
            </a:r>
            <a:r>
              <a:rPr sz="3000" spc="-8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1F4E79"/>
                </a:solidFill>
                <a:latin typeface="Times New Roman"/>
                <a:cs typeface="Times New Roman"/>
              </a:rPr>
              <a:t>обосновывать</a:t>
            </a:r>
            <a:r>
              <a:rPr sz="3000" spc="-9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1F4E79"/>
                </a:solidFill>
                <a:latin typeface="Times New Roman"/>
                <a:cs typeface="Times New Roman"/>
              </a:rPr>
              <a:t>собственное мнение</a:t>
            </a:r>
            <a:endParaRPr sz="3000">
              <a:latin typeface="Times New Roman"/>
              <a:cs typeface="Times New Roman"/>
            </a:endParaRPr>
          </a:p>
          <a:p>
            <a:pPr marL="241300" indent="-228600">
              <a:lnSpc>
                <a:spcPts val="3485"/>
              </a:lnSpc>
              <a:buFont typeface="Microsoft Sans Serif"/>
              <a:buChar char="•"/>
              <a:tabLst>
                <a:tab pos="241300" algn="l"/>
              </a:tabLst>
            </a:pPr>
            <a:r>
              <a:rPr sz="3000" spc="-10" dirty="0">
                <a:solidFill>
                  <a:srgbClr val="1F4E79"/>
                </a:solidFill>
                <a:latin typeface="Times New Roman"/>
                <a:cs typeface="Times New Roman"/>
              </a:rPr>
              <a:t>Вдумчиво</a:t>
            </a:r>
            <a:r>
              <a:rPr sz="3000" spc="-10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1F4E79"/>
                </a:solidFill>
                <a:latin typeface="Times New Roman"/>
                <a:cs typeface="Times New Roman"/>
              </a:rPr>
              <a:t>работаем</a:t>
            </a:r>
            <a:r>
              <a:rPr sz="3000" spc="-9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1F4E79"/>
                </a:solidFill>
                <a:latin typeface="Times New Roman"/>
                <a:cs typeface="Times New Roman"/>
              </a:rPr>
              <a:t>с</a:t>
            </a:r>
            <a:r>
              <a:rPr sz="3000" spc="-6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1F4E79"/>
                </a:solidFill>
                <a:latin typeface="Times New Roman"/>
                <a:cs typeface="Times New Roman"/>
              </a:rPr>
              <a:t>текстами</a:t>
            </a:r>
            <a:endParaRPr sz="30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70000"/>
              </a:lnSpc>
              <a:spcBef>
                <a:spcPts val="104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3000" spc="-10" dirty="0">
                <a:solidFill>
                  <a:srgbClr val="1F4E79"/>
                </a:solidFill>
                <a:latin typeface="Times New Roman"/>
                <a:cs typeface="Times New Roman"/>
              </a:rPr>
              <a:t>Используем</a:t>
            </a:r>
            <a:r>
              <a:rPr sz="3000" spc="-8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1F4E79"/>
                </a:solidFill>
                <a:latin typeface="Times New Roman"/>
                <a:cs typeface="Times New Roman"/>
              </a:rPr>
              <a:t>такие</a:t>
            </a:r>
            <a:r>
              <a:rPr sz="3000" spc="-5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1F4E79"/>
                </a:solidFill>
                <a:latin typeface="Times New Roman"/>
                <a:cs typeface="Times New Roman"/>
              </a:rPr>
              <a:t>задания,</a:t>
            </a:r>
            <a:r>
              <a:rPr sz="3000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1F4E79"/>
                </a:solidFill>
                <a:latin typeface="Times New Roman"/>
                <a:cs typeface="Times New Roman"/>
              </a:rPr>
              <a:t>которые</a:t>
            </a:r>
            <a:r>
              <a:rPr sz="3000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1F4E79"/>
                </a:solidFill>
                <a:latin typeface="Times New Roman"/>
                <a:cs typeface="Times New Roman"/>
              </a:rPr>
              <a:t>мотивируют</a:t>
            </a:r>
            <a:r>
              <a:rPr sz="3000" spc="-12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1F4E79"/>
                </a:solidFill>
                <a:latin typeface="Times New Roman"/>
                <a:cs typeface="Times New Roman"/>
              </a:rPr>
              <a:t>детей</a:t>
            </a:r>
            <a:r>
              <a:rPr sz="3000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1F4E79"/>
                </a:solidFill>
                <a:latin typeface="Times New Roman"/>
                <a:cs typeface="Times New Roman"/>
              </a:rPr>
              <a:t>к</a:t>
            </a:r>
            <a:r>
              <a:rPr sz="3000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1F4E79"/>
                </a:solidFill>
                <a:latin typeface="Times New Roman"/>
                <a:cs typeface="Times New Roman"/>
              </a:rPr>
              <a:t>изучению </a:t>
            </a:r>
            <a:r>
              <a:rPr sz="3000" dirty="0">
                <a:solidFill>
                  <a:srgbClr val="1F4E79"/>
                </a:solidFill>
                <a:latin typeface="Times New Roman"/>
                <a:cs typeface="Times New Roman"/>
              </a:rPr>
              <a:t>предмета</a:t>
            </a:r>
            <a:r>
              <a:rPr sz="3000" spc="-8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1F4E79"/>
                </a:solidFill>
                <a:latin typeface="Times New Roman"/>
                <a:cs typeface="Times New Roman"/>
              </a:rPr>
              <a:t>(тестовые,</a:t>
            </a:r>
            <a:r>
              <a:rPr sz="3000" spc="-114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1F4E79"/>
                </a:solidFill>
                <a:latin typeface="Times New Roman"/>
                <a:cs typeface="Times New Roman"/>
              </a:rPr>
              <a:t>продуктивные,</a:t>
            </a:r>
            <a:r>
              <a:rPr sz="3000" spc="-12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1F4E79"/>
                </a:solidFill>
                <a:latin typeface="Times New Roman"/>
                <a:cs typeface="Times New Roman"/>
              </a:rPr>
              <a:t>творческие)</a:t>
            </a:r>
            <a:endParaRPr sz="3000">
              <a:latin typeface="Times New Roman"/>
              <a:cs typeface="Times New Roman"/>
            </a:endParaRPr>
          </a:p>
          <a:p>
            <a:pPr marL="241300" marR="1668780" indent="-228600">
              <a:lnSpc>
                <a:spcPct val="70100"/>
              </a:lnSpc>
              <a:spcBef>
                <a:spcPts val="994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3000" spc="-10" dirty="0">
                <a:solidFill>
                  <a:srgbClr val="1F4E79"/>
                </a:solidFill>
                <a:latin typeface="Times New Roman"/>
                <a:cs typeface="Times New Roman"/>
              </a:rPr>
              <a:t>Поддержка</a:t>
            </a:r>
            <a:r>
              <a:rPr sz="3000" spc="-7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1F4E79"/>
                </a:solidFill>
                <a:latin typeface="Times New Roman"/>
                <a:cs typeface="Times New Roman"/>
              </a:rPr>
              <a:t>педагогов</a:t>
            </a:r>
            <a:r>
              <a:rPr sz="3000" spc="-9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1F4E79"/>
                </a:solidFill>
                <a:latin typeface="Times New Roman"/>
                <a:cs typeface="Times New Roman"/>
              </a:rPr>
              <a:t>через</a:t>
            </a:r>
            <a:r>
              <a:rPr sz="3000" spc="-7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1F4E79"/>
                </a:solidFill>
                <a:latin typeface="Times New Roman"/>
                <a:cs typeface="Times New Roman"/>
              </a:rPr>
              <a:t>курсы,</a:t>
            </a:r>
            <a:r>
              <a:rPr sz="3000" spc="-1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1F4E79"/>
                </a:solidFill>
                <a:latin typeface="Times New Roman"/>
                <a:cs typeface="Times New Roman"/>
              </a:rPr>
              <a:t>вебинары,</a:t>
            </a:r>
            <a:r>
              <a:rPr sz="3000" spc="-9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1F4E79"/>
                </a:solidFill>
                <a:latin typeface="Times New Roman"/>
                <a:cs typeface="Times New Roman"/>
              </a:rPr>
              <a:t>семинары, </a:t>
            </a:r>
            <a:r>
              <a:rPr sz="3000" dirty="0">
                <a:solidFill>
                  <a:srgbClr val="1F4E79"/>
                </a:solidFill>
                <a:latin typeface="Times New Roman"/>
                <a:cs typeface="Times New Roman"/>
              </a:rPr>
              <a:t>мастерские</a:t>
            </a:r>
            <a:r>
              <a:rPr sz="3000" spc="-7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1F4E79"/>
                </a:solidFill>
                <a:latin typeface="Times New Roman"/>
                <a:cs typeface="Times New Roman"/>
              </a:rPr>
              <a:t>и</a:t>
            </a:r>
            <a:r>
              <a:rPr sz="3000" spc="-8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1F4E79"/>
                </a:solidFill>
                <a:latin typeface="Times New Roman"/>
                <a:cs typeface="Times New Roman"/>
              </a:rPr>
              <a:t>мероприятия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8365" rIns="0" bIns="0" rtlCol="0">
            <a:spAutoFit/>
          </a:bodyPr>
          <a:lstStyle/>
          <a:p>
            <a:pPr marL="3357245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Топ-</a:t>
            </a:r>
            <a:r>
              <a:rPr dirty="0"/>
              <a:t>7</a:t>
            </a:r>
            <a:r>
              <a:rPr spc="-70" dirty="0"/>
              <a:t> </a:t>
            </a:r>
            <a:r>
              <a:rPr dirty="0"/>
              <a:t>интересных</a:t>
            </a:r>
            <a:r>
              <a:rPr spc="-85" dirty="0"/>
              <a:t> </a:t>
            </a:r>
            <a:r>
              <a:rPr dirty="0"/>
              <a:t>виртуальных</a:t>
            </a:r>
            <a:r>
              <a:rPr spc="-105" dirty="0"/>
              <a:t> </a:t>
            </a:r>
            <a:r>
              <a:rPr dirty="0"/>
              <a:t>экскурсий</a:t>
            </a:r>
            <a:r>
              <a:rPr spc="-50" dirty="0"/>
              <a:t> </a:t>
            </a:r>
            <a:r>
              <a:rPr spc="-10" dirty="0">
                <a:solidFill>
                  <a:srgbClr val="0462C2"/>
                </a:solidFill>
              </a:rPr>
              <a:t>ссылка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80339" y="127000"/>
            <a:ext cx="11991340" cy="6604000"/>
            <a:chOff x="180339" y="127000"/>
            <a:chExt cx="11991340" cy="6604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339" y="127000"/>
              <a:ext cx="2158881" cy="21742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9339" y="1013635"/>
              <a:ext cx="9832340" cy="57171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32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F4E79"/>
                </a:solidFill>
              </a:rPr>
              <a:t>Основные</a:t>
            </a:r>
            <a:r>
              <a:rPr spc="-60" dirty="0">
                <a:solidFill>
                  <a:srgbClr val="1F4E79"/>
                </a:solidFill>
              </a:rPr>
              <a:t> </a:t>
            </a:r>
            <a:r>
              <a:rPr dirty="0">
                <a:solidFill>
                  <a:srgbClr val="1F4E79"/>
                </a:solidFill>
              </a:rPr>
              <a:t>материалы</a:t>
            </a:r>
            <a:r>
              <a:rPr spc="-65" dirty="0">
                <a:solidFill>
                  <a:srgbClr val="1F4E79"/>
                </a:solidFill>
              </a:rPr>
              <a:t> </a:t>
            </a:r>
            <a:r>
              <a:rPr dirty="0">
                <a:solidFill>
                  <a:srgbClr val="1F4E79"/>
                </a:solidFill>
              </a:rPr>
              <a:t>по</a:t>
            </a:r>
            <a:r>
              <a:rPr spc="-40" dirty="0">
                <a:solidFill>
                  <a:srgbClr val="1F4E79"/>
                </a:solidFill>
              </a:rPr>
              <a:t> </a:t>
            </a:r>
            <a:r>
              <a:rPr dirty="0">
                <a:solidFill>
                  <a:srgbClr val="1F4E79"/>
                </a:solidFill>
              </a:rPr>
              <a:t>ОРКСЭ</a:t>
            </a:r>
            <a:r>
              <a:rPr spc="-50" dirty="0">
                <a:solidFill>
                  <a:srgbClr val="1F4E79"/>
                </a:solidFill>
              </a:rPr>
              <a:t> </a:t>
            </a:r>
            <a:r>
              <a:rPr spc="-10" dirty="0">
                <a:solidFill>
                  <a:srgbClr val="1F4E79"/>
                </a:solidFill>
              </a:rPr>
              <a:t>содержатся</a:t>
            </a:r>
            <a:r>
              <a:rPr spc="-15" dirty="0">
                <a:solidFill>
                  <a:srgbClr val="1F4E79"/>
                </a:solidFill>
              </a:rPr>
              <a:t> </a:t>
            </a:r>
            <a:r>
              <a:rPr dirty="0">
                <a:solidFill>
                  <a:srgbClr val="1F4E79"/>
                </a:solidFill>
              </a:rPr>
              <a:t>в</a:t>
            </a:r>
            <a:r>
              <a:rPr spc="-45" dirty="0">
                <a:solidFill>
                  <a:srgbClr val="1F4E79"/>
                </a:solidFill>
              </a:rPr>
              <a:t> </a:t>
            </a:r>
            <a:r>
              <a:rPr dirty="0">
                <a:solidFill>
                  <a:srgbClr val="1F4E79"/>
                </a:solidFill>
              </a:rPr>
              <a:t>разделах</a:t>
            </a:r>
            <a:r>
              <a:rPr spc="-70" dirty="0">
                <a:solidFill>
                  <a:srgbClr val="1F4E79"/>
                </a:solidFill>
              </a:rPr>
              <a:t> </a:t>
            </a:r>
            <a:r>
              <a:rPr dirty="0">
                <a:solidFill>
                  <a:srgbClr val="1F4E79"/>
                </a:solidFill>
              </a:rPr>
              <a:t>32.1</a:t>
            </a:r>
            <a:r>
              <a:rPr spc="-70" dirty="0">
                <a:solidFill>
                  <a:srgbClr val="1F4E79"/>
                </a:solidFill>
              </a:rPr>
              <a:t> </a:t>
            </a:r>
            <a:r>
              <a:rPr dirty="0">
                <a:solidFill>
                  <a:srgbClr val="1F4E79"/>
                </a:solidFill>
              </a:rPr>
              <a:t>и</a:t>
            </a:r>
            <a:r>
              <a:rPr spc="-50" dirty="0">
                <a:solidFill>
                  <a:srgbClr val="1F4E79"/>
                </a:solidFill>
              </a:rPr>
              <a:t> </a:t>
            </a:r>
            <a:r>
              <a:rPr dirty="0">
                <a:solidFill>
                  <a:srgbClr val="1F4E79"/>
                </a:solidFill>
              </a:rPr>
              <a:t>43.6</a:t>
            </a:r>
            <a:r>
              <a:rPr spc="-65" dirty="0">
                <a:solidFill>
                  <a:srgbClr val="1F4E79"/>
                </a:solidFill>
              </a:rPr>
              <a:t> </a:t>
            </a:r>
            <a:r>
              <a:rPr dirty="0">
                <a:solidFill>
                  <a:srgbClr val="1F4E79"/>
                </a:solidFill>
              </a:rPr>
              <a:t>ФГОС</a:t>
            </a:r>
            <a:r>
              <a:rPr spc="-60" dirty="0">
                <a:solidFill>
                  <a:srgbClr val="1F4E79"/>
                </a:solidFill>
              </a:rPr>
              <a:t> </a:t>
            </a:r>
            <a:r>
              <a:rPr spc="-25" dirty="0">
                <a:solidFill>
                  <a:srgbClr val="1F4E79"/>
                </a:solidFill>
              </a:rPr>
              <a:t>НОО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148079"/>
            <a:ext cx="12039600" cy="4721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890" indent="-342900" algn="just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5600" algn="l"/>
              </a:tabLst>
            </a:pPr>
            <a:r>
              <a:rPr sz="2200" b="1" dirty="0">
                <a:latin typeface="Times New Roman"/>
                <a:cs typeface="Times New Roman"/>
              </a:rPr>
              <a:t>п.</a:t>
            </a:r>
            <a:r>
              <a:rPr sz="2200" b="1" spc="18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32.1.</a:t>
            </a:r>
            <a:r>
              <a:rPr sz="2200" b="1" spc="170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Учебный</a:t>
            </a:r>
            <a:r>
              <a:rPr sz="2200" b="1" spc="16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план</a:t>
            </a:r>
            <a:r>
              <a:rPr sz="2200" dirty="0">
                <a:latin typeface="Times New Roman"/>
                <a:cs typeface="Times New Roman"/>
              </a:rPr>
              <a:t>.</a:t>
            </a:r>
            <a:r>
              <a:rPr sz="2200" spc="19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«Основы</a:t>
            </a:r>
            <a:r>
              <a:rPr sz="2200" spc="18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религиозных</a:t>
            </a:r>
            <a:r>
              <a:rPr sz="2200" spc="18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культур</a:t>
            </a:r>
            <a:r>
              <a:rPr sz="2200" spc="18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18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светской</a:t>
            </a:r>
            <a:r>
              <a:rPr sz="2200" spc="19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этики»</a:t>
            </a:r>
            <a:r>
              <a:rPr sz="2200" spc="16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названы</a:t>
            </a:r>
            <a:r>
              <a:rPr sz="2200" spc="175" dirty="0">
                <a:latin typeface="Times New Roman"/>
                <a:cs typeface="Times New Roman"/>
              </a:rPr>
              <a:t>  </a:t>
            </a:r>
            <a:r>
              <a:rPr sz="2200" spc="-25" dirty="0">
                <a:latin typeface="Times New Roman"/>
                <a:cs typeface="Times New Roman"/>
              </a:rPr>
              <a:t>как </a:t>
            </a:r>
            <a:r>
              <a:rPr sz="2200" dirty="0">
                <a:latin typeface="Times New Roman"/>
                <a:cs typeface="Times New Roman"/>
              </a:rPr>
              <a:t>предметной</a:t>
            </a:r>
            <a:r>
              <a:rPr sz="2200" spc="2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областью,</a:t>
            </a:r>
            <a:r>
              <a:rPr sz="2200" spc="2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так</a:t>
            </a:r>
            <a:r>
              <a:rPr sz="2200" spc="2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2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учебным</a:t>
            </a:r>
            <a:r>
              <a:rPr sz="2200" spc="2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предметом),</a:t>
            </a:r>
            <a:r>
              <a:rPr sz="2200" spc="2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как</a:t>
            </a:r>
            <a:r>
              <a:rPr sz="2200" spc="2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25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2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предыдущем</a:t>
            </a:r>
            <a:r>
              <a:rPr sz="2200" spc="2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варианте</a:t>
            </a:r>
            <a:r>
              <a:rPr sz="2200" spc="2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ФГОС</a:t>
            </a:r>
            <a:r>
              <a:rPr sz="2200" spc="24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НОО. </a:t>
            </a:r>
            <a:r>
              <a:rPr sz="2200" dirty="0">
                <a:latin typeface="Times New Roman"/>
                <a:cs typeface="Times New Roman"/>
              </a:rPr>
              <a:t>Наименования</a:t>
            </a:r>
            <a:r>
              <a:rPr sz="2200" spc="2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ОРКСЭ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«</a:t>
            </a:r>
            <a:r>
              <a:rPr sz="2200" i="1" dirty="0">
                <a:latin typeface="Times New Roman"/>
                <a:cs typeface="Times New Roman"/>
              </a:rPr>
              <a:t>учебный</a:t>
            </a:r>
            <a:r>
              <a:rPr sz="2200" i="1" spc="229" dirty="0">
                <a:latin typeface="Times New Roman"/>
                <a:cs typeface="Times New Roman"/>
              </a:rPr>
              <a:t> </a:t>
            </a:r>
            <a:r>
              <a:rPr sz="2200" i="1" dirty="0">
                <a:latin typeface="Times New Roman"/>
                <a:cs typeface="Times New Roman"/>
              </a:rPr>
              <a:t>курс</a:t>
            </a:r>
            <a:r>
              <a:rPr sz="2200" dirty="0">
                <a:latin typeface="Times New Roman"/>
                <a:cs typeface="Times New Roman"/>
              </a:rPr>
              <a:t>»</a:t>
            </a:r>
            <a:r>
              <a:rPr sz="2200" spc="1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2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«</a:t>
            </a:r>
            <a:r>
              <a:rPr sz="2200" i="1" dirty="0">
                <a:latin typeface="Times New Roman"/>
                <a:cs typeface="Times New Roman"/>
              </a:rPr>
              <a:t>комплексный</a:t>
            </a:r>
            <a:r>
              <a:rPr sz="2200" i="1" spc="235" dirty="0">
                <a:latin typeface="Times New Roman"/>
                <a:cs typeface="Times New Roman"/>
              </a:rPr>
              <a:t> </a:t>
            </a:r>
            <a:r>
              <a:rPr sz="2200" i="1" dirty="0">
                <a:latin typeface="Times New Roman"/>
                <a:cs typeface="Times New Roman"/>
              </a:rPr>
              <a:t>учебный</a:t>
            </a:r>
            <a:r>
              <a:rPr sz="2200" i="1" spc="220" dirty="0">
                <a:latin typeface="Times New Roman"/>
                <a:cs typeface="Times New Roman"/>
              </a:rPr>
              <a:t> </a:t>
            </a:r>
            <a:r>
              <a:rPr sz="2200" i="1" dirty="0">
                <a:latin typeface="Times New Roman"/>
                <a:cs typeface="Times New Roman"/>
              </a:rPr>
              <a:t>курс</a:t>
            </a:r>
            <a:r>
              <a:rPr sz="2200" dirty="0">
                <a:latin typeface="Times New Roman"/>
                <a:cs typeface="Times New Roman"/>
              </a:rPr>
              <a:t>»</a:t>
            </a:r>
            <a:r>
              <a:rPr sz="2200" spc="1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2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новом</a:t>
            </a:r>
            <a:r>
              <a:rPr sz="2200" spc="2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ФГОС</a:t>
            </a:r>
            <a:r>
              <a:rPr sz="2200" spc="2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НОО</a:t>
            </a:r>
            <a:r>
              <a:rPr sz="2200" spc="22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не </a:t>
            </a:r>
            <a:r>
              <a:rPr sz="2200" spc="-10" dirty="0">
                <a:latin typeface="Times New Roman"/>
                <a:cs typeface="Times New Roman"/>
              </a:rPr>
              <a:t>используются.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4"/>
              </a:spcBef>
              <a:buFont typeface="Wingdings"/>
              <a:buChar char=""/>
            </a:pPr>
            <a:endParaRPr sz="22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200" b="1" dirty="0">
                <a:latin typeface="Times New Roman"/>
                <a:cs typeface="Times New Roman"/>
              </a:rPr>
              <a:t>43.6.</a:t>
            </a:r>
            <a:r>
              <a:rPr sz="2200" b="1" spc="305" dirty="0">
                <a:latin typeface="Times New Roman"/>
                <a:cs typeface="Times New Roman"/>
              </a:rPr>
              <a:t>   </a:t>
            </a:r>
            <a:r>
              <a:rPr sz="2200" b="1" dirty="0">
                <a:latin typeface="Times New Roman"/>
                <a:cs typeface="Times New Roman"/>
              </a:rPr>
              <a:t>Предметные</a:t>
            </a:r>
            <a:r>
              <a:rPr sz="2200" b="1" spc="315" dirty="0">
                <a:latin typeface="Times New Roman"/>
                <a:cs typeface="Times New Roman"/>
              </a:rPr>
              <a:t>   </a:t>
            </a:r>
            <a:r>
              <a:rPr sz="2200" b="1" dirty="0">
                <a:latin typeface="Times New Roman"/>
                <a:cs typeface="Times New Roman"/>
              </a:rPr>
              <a:t>результаты.</a:t>
            </a:r>
            <a:r>
              <a:rPr sz="2200" b="1" spc="315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По</a:t>
            </a:r>
            <a:r>
              <a:rPr sz="2200" spc="310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выбору</a:t>
            </a:r>
            <a:r>
              <a:rPr sz="2200" spc="295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родителей</a:t>
            </a:r>
            <a:r>
              <a:rPr sz="2200" spc="320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(законных</a:t>
            </a:r>
            <a:r>
              <a:rPr sz="2200" spc="315" dirty="0">
                <a:latin typeface="Times New Roman"/>
                <a:cs typeface="Times New Roman"/>
              </a:rPr>
              <a:t>   </a:t>
            </a:r>
            <a:r>
              <a:rPr sz="2200" spc="-10" dirty="0">
                <a:latin typeface="Times New Roman"/>
                <a:cs typeface="Times New Roman"/>
              </a:rPr>
              <a:t>представителей) </a:t>
            </a:r>
            <a:r>
              <a:rPr sz="2200" dirty="0">
                <a:latin typeface="Times New Roman"/>
                <a:cs typeface="Times New Roman"/>
              </a:rPr>
              <a:t>несовершеннолетних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обучающихся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рамках учебного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предмета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«Основы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религиозных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культур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и </a:t>
            </a:r>
            <a:r>
              <a:rPr sz="2200" dirty="0">
                <a:latin typeface="Times New Roman"/>
                <a:cs typeface="Times New Roman"/>
              </a:rPr>
              <a:t>светской</a:t>
            </a:r>
            <a:r>
              <a:rPr sz="2200" spc="25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этики»</a:t>
            </a:r>
            <a:r>
              <a:rPr sz="2200" spc="23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предметной</a:t>
            </a:r>
            <a:r>
              <a:rPr sz="2200" spc="254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области</a:t>
            </a:r>
            <a:r>
              <a:rPr sz="2200" spc="24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«Основы</a:t>
            </a:r>
            <a:r>
              <a:rPr sz="2200" spc="25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религиозных</a:t>
            </a:r>
            <a:r>
              <a:rPr sz="2200" spc="25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культур</a:t>
            </a:r>
            <a:r>
              <a:rPr sz="2200" spc="25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254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светской</a:t>
            </a:r>
            <a:r>
              <a:rPr sz="2200" spc="245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этики» </a:t>
            </a:r>
            <a:r>
              <a:rPr sz="2200" dirty="0">
                <a:latin typeface="Times New Roman"/>
                <a:cs typeface="Times New Roman"/>
              </a:rPr>
              <a:t>изучаются</a:t>
            </a:r>
            <a:r>
              <a:rPr sz="2200" spc="1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учебные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модули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:</a:t>
            </a:r>
            <a:r>
              <a:rPr sz="2200" spc="1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«Основы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православной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культуры»,</a:t>
            </a:r>
            <a:r>
              <a:rPr sz="2200" spc="1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«Основы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иудейской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культуры»,</a:t>
            </a:r>
            <a:endParaRPr sz="22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2200" dirty="0">
                <a:latin typeface="Times New Roman"/>
                <a:cs typeface="Times New Roman"/>
              </a:rPr>
              <a:t>«Основы</a:t>
            </a:r>
            <a:r>
              <a:rPr sz="2200" spc="19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буддийской</a:t>
            </a:r>
            <a:r>
              <a:rPr sz="2200" spc="19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культуры»,</a:t>
            </a:r>
            <a:r>
              <a:rPr sz="2200" spc="204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«Основы</a:t>
            </a:r>
            <a:r>
              <a:rPr sz="2200" spc="19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исламской</a:t>
            </a:r>
            <a:r>
              <a:rPr sz="2200" spc="19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культуры»,</a:t>
            </a:r>
            <a:r>
              <a:rPr sz="2200" spc="200" dirty="0">
                <a:latin typeface="Times New Roman"/>
                <a:cs typeface="Times New Roman"/>
              </a:rPr>
              <a:t>  </a:t>
            </a:r>
            <a:r>
              <a:rPr sz="2200" b="1" dirty="0">
                <a:solidFill>
                  <a:srgbClr val="C55A11"/>
                </a:solidFill>
                <a:latin typeface="Times New Roman"/>
                <a:cs typeface="Times New Roman"/>
              </a:rPr>
              <a:t>«Основы</a:t>
            </a:r>
            <a:r>
              <a:rPr sz="2200" b="1" spc="180" dirty="0">
                <a:solidFill>
                  <a:srgbClr val="C55A11"/>
                </a:solidFill>
                <a:latin typeface="Times New Roman"/>
                <a:cs typeface="Times New Roman"/>
              </a:rPr>
              <a:t>  </a:t>
            </a:r>
            <a:r>
              <a:rPr sz="2200" b="1" spc="-10" dirty="0">
                <a:solidFill>
                  <a:srgbClr val="C55A11"/>
                </a:solidFill>
                <a:latin typeface="Times New Roman"/>
                <a:cs typeface="Times New Roman"/>
              </a:rPr>
              <a:t>религиозных</a:t>
            </a:r>
            <a:endParaRPr sz="22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2200" b="1" spc="-25" dirty="0">
                <a:solidFill>
                  <a:srgbClr val="C55A11"/>
                </a:solidFill>
                <a:latin typeface="Times New Roman"/>
                <a:cs typeface="Times New Roman"/>
              </a:rPr>
              <a:t>культур</a:t>
            </a:r>
            <a:r>
              <a:rPr sz="2200" b="1" spc="-114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C55A11"/>
                </a:solidFill>
                <a:latin typeface="Times New Roman"/>
                <a:cs typeface="Times New Roman"/>
              </a:rPr>
              <a:t>народов</a:t>
            </a:r>
            <a:r>
              <a:rPr sz="2200" b="1" spc="-9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C55A11"/>
                </a:solidFill>
                <a:latin typeface="Times New Roman"/>
                <a:cs typeface="Times New Roman"/>
              </a:rPr>
              <a:t>России»,</a:t>
            </a:r>
            <a:r>
              <a:rPr sz="2200" b="1" spc="-8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«Основы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светской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этики».</a:t>
            </a:r>
            <a:endParaRPr sz="220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200" dirty="0">
                <a:latin typeface="Times New Roman"/>
                <a:cs typeface="Times New Roman"/>
              </a:rPr>
              <a:t>Включены</a:t>
            </a:r>
            <a:r>
              <a:rPr sz="2200" spc="2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формулировки</a:t>
            </a:r>
            <a:r>
              <a:rPr sz="2200" spc="2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требований</a:t>
            </a:r>
            <a:r>
              <a:rPr sz="2200" spc="2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к</a:t>
            </a:r>
            <a:r>
              <a:rPr sz="2200" b="1" spc="24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предметным</a:t>
            </a:r>
            <a:r>
              <a:rPr sz="2200" b="1" spc="2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результатам</a:t>
            </a:r>
            <a:r>
              <a:rPr sz="2200" b="1" spc="2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образования</a:t>
            </a:r>
            <a:r>
              <a:rPr sz="2200" b="1" spc="29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отдельно</a:t>
            </a:r>
            <a:r>
              <a:rPr sz="2200" b="1" spc="280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Times New Roman"/>
                <a:cs typeface="Times New Roman"/>
              </a:rPr>
              <a:t>по </a:t>
            </a:r>
            <a:r>
              <a:rPr sz="2200" b="1" dirty="0">
                <a:latin typeface="Times New Roman"/>
                <a:cs typeface="Times New Roman"/>
              </a:rPr>
              <a:t>каждому</a:t>
            </a:r>
            <a:r>
              <a:rPr sz="2200" b="1" spc="7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из</a:t>
            </a:r>
            <a:r>
              <a:rPr sz="2200" b="1" spc="60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учебных</a:t>
            </a:r>
            <a:r>
              <a:rPr sz="2200" b="1" spc="6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модулей</a:t>
            </a:r>
            <a:r>
              <a:rPr sz="2200" b="1" spc="65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по</a:t>
            </a:r>
            <a:r>
              <a:rPr sz="2200" b="1" spc="60" dirty="0">
                <a:latin typeface="Times New Roman"/>
                <a:cs typeface="Times New Roman"/>
              </a:rPr>
              <a:t>  </a:t>
            </a:r>
            <a:r>
              <a:rPr sz="2200" b="1" dirty="0">
                <a:latin typeface="Times New Roman"/>
                <a:cs typeface="Times New Roman"/>
              </a:rPr>
              <a:t>выбору</a:t>
            </a:r>
            <a:r>
              <a:rPr sz="2200" dirty="0">
                <a:latin typeface="Times New Roman"/>
                <a:cs typeface="Times New Roman"/>
              </a:rPr>
              <a:t>.</a:t>
            </a:r>
            <a:r>
              <a:rPr sz="2200" spc="6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6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предыдущем</a:t>
            </a:r>
            <a:r>
              <a:rPr sz="2200" spc="7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ФГОС</a:t>
            </a:r>
            <a:r>
              <a:rPr sz="2200" spc="6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НОО</a:t>
            </a:r>
            <a:r>
              <a:rPr sz="2200" spc="6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требования</a:t>
            </a:r>
            <a:r>
              <a:rPr sz="2200" spc="60" dirty="0">
                <a:latin typeface="Times New Roman"/>
                <a:cs typeface="Times New Roman"/>
              </a:rPr>
              <a:t>  </a:t>
            </a:r>
            <a:r>
              <a:rPr sz="2200" spc="-20" dirty="0">
                <a:latin typeface="Times New Roman"/>
                <a:cs typeface="Times New Roman"/>
              </a:rPr>
              <a:t>были </a:t>
            </a:r>
            <a:r>
              <a:rPr sz="2200" spc="-10" dirty="0">
                <a:latin typeface="Times New Roman"/>
                <a:cs typeface="Times New Roman"/>
              </a:rPr>
              <a:t>сформулированы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только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целом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к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предметной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области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ОРКСЭ.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5394026" cy="685799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4779" y="0"/>
            <a:ext cx="53238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619" y="3"/>
            <a:ext cx="4813844" cy="68579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1920" y="0"/>
            <a:ext cx="48234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300" y="24"/>
            <a:ext cx="4842652" cy="68579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8319" y="24"/>
            <a:ext cx="4817120" cy="685797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5370" rIns="0" bIns="0" rtlCol="0">
            <a:spAutoFit/>
          </a:bodyPr>
          <a:lstStyle/>
          <a:p>
            <a:pPr marL="177927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4471C4"/>
                </a:solidFill>
              </a:rPr>
              <a:t>Соглашение</a:t>
            </a:r>
            <a:r>
              <a:rPr spc="-55" dirty="0">
                <a:solidFill>
                  <a:srgbClr val="4471C4"/>
                </a:solidFill>
              </a:rPr>
              <a:t> </a:t>
            </a:r>
            <a:r>
              <a:rPr dirty="0">
                <a:solidFill>
                  <a:srgbClr val="4471C4"/>
                </a:solidFill>
              </a:rPr>
              <a:t>Правила</a:t>
            </a:r>
            <a:r>
              <a:rPr spc="-60" dirty="0">
                <a:solidFill>
                  <a:srgbClr val="4471C4"/>
                </a:solidFill>
              </a:rPr>
              <a:t> </a:t>
            </a:r>
            <a:r>
              <a:rPr spc="-10" dirty="0">
                <a:solidFill>
                  <a:srgbClr val="4471C4"/>
                </a:solidFill>
              </a:rPr>
              <a:t>дружного</a:t>
            </a:r>
            <a:r>
              <a:rPr spc="-35" dirty="0">
                <a:solidFill>
                  <a:srgbClr val="4471C4"/>
                </a:solidFill>
              </a:rPr>
              <a:t> </a:t>
            </a:r>
            <a:r>
              <a:rPr dirty="0" err="1">
                <a:solidFill>
                  <a:srgbClr val="4471C4"/>
                </a:solidFill>
              </a:rPr>
              <a:t>коллектива</a:t>
            </a:r>
            <a:r>
              <a:rPr spc="-35" dirty="0">
                <a:solidFill>
                  <a:srgbClr val="4471C4"/>
                </a:solidFill>
              </a:rPr>
              <a:t> </a:t>
            </a:r>
            <a:r>
              <a:rPr lang="ru-RU" dirty="0" smtClean="0">
                <a:solidFill>
                  <a:srgbClr val="4471C4"/>
                </a:solidFill>
              </a:rPr>
              <a:t>4</a:t>
            </a:r>
            <a:r>
              <a:rPr spc="-40" dirty="0" smtClean="0">
                <a:solidFill>
                  <a:srgbClr val="4471C4"/>
                </a:solidFill>
              </a:rPr>
              <a:t> </a:t>
            </a:r>
            <a:r>
              <a:rPr dirty="0">
                <a:solidFill>
                  <a:srgbClr val="4471C4"/>
                </a:solidFill>
              </a:rPr>
              <a:t>Б</a:t>
            </a:r>
            <a:r>
              <a:rPr spc="-50" dirty="0">
                <a:solidFill>
                  <a:srgbClr val="4471C4"/>
                </a:solidFill>
              </a:rPr>
              <a:t> </a:t>
            </a:r>
            <a:r>
              <a:rPr spc="-10" dirty="0">
                <a:solidFill>
                  <a:srgbClr val="4471C4"/>
                </a:solidFill>
              </a:rPr>
              <a:t>класса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79" y="1249680"/>
            <a:ext cx="6129020" cy="514858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18858" y="2700972"/>
            <a:ext cx="5086985" cy="2953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469900" algn="l"/>
              </a:tabLst>
            </a:pPr>
            <a:r>
              <a:rPr sz="2400" b="1" dirty="0">
                <a:solidFill>
                  <a:srgbClr val="1F3863"/>
                </a:solidFill>
                <a:latin typeface="Verdana"/>
                <a:cs typeface="Verdana"/>
              </a:rPr>
              <a:t>Не</a:t>
            </a:r>
            <a:r>
              <a:rPr sz="2400" b="1" spc="-2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1F3863"/>
                </a:solidFill>
                <a:latin typeface="Verdana"/>
                <a:cs typeface="Verdana"/>
              </a:rPr>
              <a:t>ругайся</a:t>
            </a:r>
            <a:r>
              <a:rPr sz="2400" b="1" spc="-4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1F3863"/>
                </a:solidFill>
                <a:latin typeface="Verdana"/>
                <a:cs typeface="Verdana"/>
              </a:rPr>
              <a:t>на</a:t>
            </a:r>
            <a:r>
              <a:rPr sz="2400" b="1" spc="-5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1F3863"/>
                </a:solidFill>
                <a:latin typeface="Verdana"/>
                <a:cs typeface="Verdana"/>
              </a:rPr>
              <a:t>людей</a:t>
            </a:r>
            <a:endParaRPr sz="24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469900" algn="l"/>
              </a:tabLst>
            </a:pPr>
            <a:r>
              <a:rPr sz="2400" b="1" dirty="0">
                <a:solidFill>
                  <a:srgbClr val="1F3863"/>
                </a:solidFill>
                <a:latin typeface="Verdana"/>
                <a:cs typeface="Verdana"/>
              </a:rPr>
              <a:t>Не</a:t>
            </a:r>
            <a:r>
              <a:rPr sz="2400" b="1" spc="-2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1F3863"/>
                </a:solidFill>
                <a:latin typeface="Verdana"/>
                <a:cs typeface="Verdana"/>
              </a:rPr>
              <a:t>дерись</a:t>
            </a:r>
            <a:r>
              <a:rPr sz="2400" b="1" spc="-3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1F3863"/>
                </a:solidFill>
                <a:latin typeface="Verdana"/>
                <a:cs typeface="Verdana"/>
              </a:rPr>
              <a:t>на</a:t>
            </a:r>
            <a:r>
              <a:rPr sz="2400" b="1" spc="-3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1F3863"/>
                </a:solidFill>
                <a:latin typeface="Verdana"/>
                <a:cs typeface="Verdana"/>
              </a:rPr>
              <a:t>переменах</a:t>
            </a:r>
            <a:endParaRPr sz="24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"/>
              <a:tabLst>
                <a:tab pos="469900" algn="l"/>
              </a:tabLst>
            </a:pPr>
            <a:r>
              <a:rPr sz="2400" b="1" dirty="0">
                <a:solidFill>
                  <a:srgbClr val="1F3863"/>
                </a:solidFill>
                <a:latin typeface="Verdana"/>
                <a:cs typeface="Verdana"/>
              </a:rPr>
              <a:t>Не</a:t>
            </a:r>
            <a:r>
              <a:rPr sz="2400" b="1" spc="-1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1F3863"/>
                </a:solidFill>
                <a:latin typeface="Verdana"/>
                <a:cs typeface="Verdana"/>
              </a:rPr>
              <a:t>булль</a:t>
            </a:r>
            <a:r>
              <a:rPr sz="2400" b="1" spc="-4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1F3863"/>
                </a:solidFill>
                <a:latin typeface="Verdana"/>
                <a:cs typeface="Verdana"/>
              </a:rPr>
              <a:t>одноклассников</a:t>
            </a:r>
            <a:endParaRPr sz="24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"/>
              <a:tabLst>
                <a:tab pos="469900" algn="l"/>
              </a:tabLst>
            </a:pPr>
            <a:r>
              <a:rPr sz="2400" b="1" dirty="0">
                <a:solidFill>
                  <a:srgbClr val="1F3863"/>
                </a:solidFill>
                <a:latin typeface="Verdana"/>
                <a:cs typeface="Verdana"/>
              </a:rPr>
              <a:t>Не</a:t>
            </a:r>
            <a:r>
              <a:rPr sz="2400" b="1" spc="-3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1F3863"/>
                </a:solidFill>
                <a:latin typeface="Verdana"/>
                <a:cs typeface="Verdana"/>
              </a:rPr>
              <a:t>задирай</a:t>
            </a:r>
            <a:r>
              <a:rPr sz="2400" b="1" spc="-6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400" b="1" spc="-25" dirty="0">
                <a:solidFill>
                  <a:srgbClr val="1F3863"/>
                </a:solidFill>
                <a:latin typeface="Verdana"/>
                <a:cs typeface="Verdana"/>
              </a:rPr>
              <a:t>нос</a:t>
            </a:r>
            <a:endParaRPr sz="24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"/>
              <a:tabLst>
                <a:tab pos="469900" algn="l"/>
              </a:tabLst>
            </a:pPr>
            <a:r>
              <a:rPr sz="2400" b="1" dirty="0">
                <a:solidFill>
                  <a:srgbClr val="1F3863"/>
                </a:solidFill>
                <a:latin typeface="Verdana"/>
                <a:cs typeface="Verdana"/>
              </a:rPr>
              <a:t>Дружи</a:t>
            </a:r>
            <a:r>
              <a:rPr sz="2400" b="1" spc="-4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1F3863"/>
                </a:solidFill>
                <a:latin typeface="Verdana"/>
                <a:cs typeface="Verdana"/>
              </a:rPr>
              <a:t>друг</a:t>
            </a:r>
            <a:r>
              <a:rPr sz="2400" b="1" spc="-5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1F3863"/>
                </a:solidFill>
                <a:latin typeface="Verdana"/>
                <a:cs typeface="Verdana"/>
              </a:rPr>
              <a:t>с</a:t>
            </a:r>
            <a:r>
              <a:rPr sz="2400" b="1" spc="-4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1F3863"/>
                </a:solidFill>
                <a:latin typeface="Verdana"/>
                <a:cs typeface="Verdana"/>
              </a:rPr>
              <a:t>другом</a:t>
            </a:r>
            <a:endParaRPr sz="24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"/>
              <a:tabLst>
                <a:tab pos="469900" algn="l"/>
              </a:tabLst>
            </a:pPr>
            <a:r>
              <a:rPr sz="2400" b="1" dirty="0">
                <a:solidFill>
                  <a:srgbClr val="1F3863"/>
                </a:solidFill>
                <a:latin typeface="Verdana"/>
                <a:cs typeface="Verdana"/>
              </a:rPr>
              <a:t>Будь</a:t>
            </a:r>
            <a:r>
              <a:rPr sz="2400" b="1" spc="-7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1F3863"/>
                </a:solidFill>
                <a:latin typeface="Verdana"/>
                <a:cs typeface="Verdana"/>
              </a:rPr>
              <a:t>внимательным</a:t>
            </a:r>
            <a:endParaRPr sz="24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469900" algn="l"/>
              </a:tabLst>
            </a:pPr>
            <a:r>
              <a:rPr sz="2400" b="1" dirty="0">
                <a:solidFill>
                  <a:srgbClr val="1F3863"/>
                </a:solidFill>
                <a:latin typeface="Verdana"/>
                <a:cs typeface="Verdana"/>
              </a:rPr>
              <a:t>Будь</a:t>
            </a:r>
            <a:r>
              <a:rPr sz="2400" b="1" spc="-7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1F3863"/>
                </a:solidFill>
                <a:latin typeface="Verdana"/>
                <a:cs typeface="Verdana"/>
              </a:rPr>
              <a:t>добрым</a:t>
            </a:r>
            <a:endParaRPr sz="24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"/>
              <a:tabLst>
                <a:tab pos="469900" algn="l"/>
              </a:tabLst>
            </a:pPr>
            <a:r>
              <a:rPr sz="2400" b="1" dirty="0">
                <a:solidFill>
                  <a:srgbClr val="1F3863"/>
                </a:solidFill>
                <a:latin typeface="Verdana"/>
                <a:cs typeface="Verdana"/>
              </a:rPr>
              <a:t>Будь</a:t>
            </a:r>
            <a:r>
              <a:rPr sz="2400" b="1" spc="-7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1F3863"/>
                </a:solidFill>
                <a:latin typeface="Verdana"/>
                <a:cs typeface="Verdana"/>
              </a:rPr>
              <a:t>дружелюбным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980" y="2006600"/>
            <a:ext cx="12098020" cy="44856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3354" y="488950"/>
            <a:ext cx="11583670" cy="581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51840" algn="ctr">
              <a:lnSpc>
                <a:spcPts val="2390"/>
              </a:lnSpc>
              <a:spcBef>
                <a:spcPts val="100"/>
              </a:spcBef>
            </a:pPr>
            <a:r>
              <a:rPr sz="2100" b="1" dirty="0">
                <a:solidFill>
                  <a:srgbClr val="1F4E79"/>
                </a:solidFill>
                <a:latin typeface="Calibri"/>
                <a:cs typeface="Calibri"/>
              </a:rPr>
              <a:t>Сообщество</a:t>
            </a:r>
            <a:r>
              <a:rPr sz="2100" b="1" spc="-8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1F4E79"/>
                </a:solidFill>
                <a:latin typeface="Calibri"/>
                <a:cs typeface="Calibri"/>
              </a:rPr>
              <a:t>учителей</a:t>
            </a:r>
            <a:r>
              <a:rPr sz="2100" b="1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1F4E79"/>
                </a:solidFill>
                <a:latin typeface="Calibri"/>
                <a:cs typeface="Calibri"/>
              </a:rPr>
              <a:t>«Клевер</a:t>
            </a:r>
            <a:r>
              <a:rPr sz="2100" b="1" spc="-6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1F4E79"/>
                </a:solidFill>
                <a:latin typeface="Calibri"/>
                <a:cs typeface="Calibri"/>
              </a:rPr>
              <a:t>Лаб»</a:t>
            </a:r>
            <a:r>
              <a:rPr sz="2100" b="1" spc="-4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1F4E79"/>
                </a:solidFill>
                <a:latin typeface="Calibri"/>
                <a:cs typeface="Calibri"/>
              </a:rPr>
              <a:t>-</a:t>
            </a:r>
            <a:r>
              <a:rPr sz="2100" b="1" spc="-6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1F4E79"/>
                </a:solidFill>
                <a:latin typeface="Calibri"/>
                <a:cs typeface="Calibri"/>
              </a:rPr>
              <a:t>э</a:t>
            </a:r>
            <a:r>
              <a:rPr sz="2100" dirty="0">
                <a:latin typeface="Calibri"/>
                <a:cs typeface="Calibri"/>
              </a:rPr>
              <a:t>то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образовательно-</a:t>
            </a:r>
            <a:endParaRPr sz="2100">
              <a:latin typeface="Calibri"/>
              <a:cs typeface="Calibri"/>
            </a:endParaRPr>
          </a:p>
          <a:p>
            <a:pPr marL="1664970" marR="2418715" indent="-5080" algn="ctr">
              <a:lnSpc>
                <a:spcPts val="2260"/>
              </a:lnSpc>
              <a:spcBef>
                <a:spcPts val="160"/>
              </a:spcBef>
            </a:pPr>
            <a:r>
              <a:rPr sz="2100" spc="-10" dirty="0">
                <a:latin typeface="Calibri"/>
                <a:cs typeface="Calibri"/>
              </a:rPr>
              <a:t>просветительский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проект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и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центр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повышения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квалификации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для </a:t>
            </a:r>
            <a:r>
              <a:rPr sz="2100" spc="-10" dirty="0">
                <a:latin typeface="Calibri"/>
                <a:cs typeface="Calibri"/>
              </a:rPr>
              <a:t>педагогов,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который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появился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осенью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2021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года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под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эгидой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радио</a:t>
            </a:r>
            <a:endParaRPr sz="2100">
              <a:latin typeface="Calibri"/>
              <a:cs typeface="Calibri"/>
            </a:endParaRPr>
          </a:p>
          <a:p>
            <a:pPr marR="756285" algn="ctr">
              <a:lnSpc>
                <a:spcPts val="2120"/>
              </a:lnSpc>
            </a:pPr>
            <a:r>
              <a:rPr sz="2100" dirty="0">
                <a:latin typeface="Calibri"/>
                <a:cs typeface="Calibri"/>
              </a:rPr>
              <a:t>«Вера»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и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при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поддержке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Синодального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отдела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религиозного</a:t>
            </a:r>
            <a:endParaRPr sz="2100">
              <a:latin typeface="Calibri"/>
              <a:cs typeface="Calibri"/>
            </a:endParaRPr>
          </a:p>
          <a:p>
            <a:pPr marR="753745" algn="ctr">
              <a:lnSpc>
                <a:spcPts val="2390"/>
              </a:lnSpc>
            </a:pPr>
            <a:r>
              <a:rPr sz="2100" dirty="0">
                <a:latin typeface="Calibri"/>
                <a:cs typeface="Calibri"/>
              </a:rPr>
              <a:t>образования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и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катехизации.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2100">
              <a:latin typeface="Calibri"/>
              <a:cs typeface="Calibri"/>
            </a:endParaRPr>
          </a:p>
          <a:p>
            <a:pPr marL="358775" algn="ctr">
              <a:lnSpc>
                <a:spcPct val="100000"/>
              </a:lnSpc>
            </a:pPr>
            <a:r>
              <a:rPr sz="2500" b="1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https://clever-</a:t>
            </a:r>
            <a:r>
              <a:rPr sz="25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lab.</a:t>
            </a:r>
            <a:r>
              <a:rPr sz="2500" b="1" u="sng" spc="-10" dirty="0">
                <a:solidFill>
                  <a:srgbClr val="1F4E79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pro</a:t>
            </a:r>
            <a:r>
              <a:rPr sz="2500" b="1" spc="-10" dirty="0">
                <a:solidFill>
                  <a:srgbClr val="1F4E79"/>
                </a:solidFill>
                <a:latin typeface="Calibri"/>
                <a:cs typeface="Calibri"/>
              </a:rPr>
              <a:t>/</a:t>
            </a:r>
            <a:endParaRPr sz="2500">
              <a:latin typeface="Calibri"/>
              <a:cs typeface="Calibri"/>
            </a:endParaRPr>
          </a:p>
          <a:p>
            <a:pPr marR="814069" algn="ctr">
              <a:lnSpc>
                <a:spcPts val="2039"/>
              </a:lnSpc>
              <a:spcBef>
                <a:spcPts val="280"/>
              </a:spcBef>
            </a:pPr>
            <a:r>
              <a:rPr sz="2000" b="1" dirty="0">
                <a:solidFill>
                  <a:srgbClr val="1F4E79"/>
                </a:solidFill>
                <a:latin typeface="Calibri"/>
                <a:cs typeface="Calibri"/>
              </a:rPr>
              <a:t>Фильтр:</a:t>
            </a:r>
            <a:r>
              <a:rPr sz="2000" b="1" spc="-114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4040D"/>
                </a:solidFill>
                <a:latin typeface="Calibri"/>
                <a:cs typeface="Calibri"/>
              </a:rPr>
              <a:t>ОРКСЭ</a:t>
            </a:r>
            <a:r>
              <a:rPr sz="2000" spc="-75" dirty="0">
                <a:solidFill>
                  <a:srgbClr val="04040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4040D"/>
                </a:solidFill>
                <a:latin typeface="Calibri"/>
                <a:cs typeface="Calibri"/>
              </a:rPr>
              <a:t>(ОПК)</a:t>
            </a:r>
            <a:r>
              <a:rPr sz="2000" spc="-65" dirty="0">
                <a:solidFill>
                  <a:srgbClr val="04040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4040D"/>
                </a:solidFill>
                <a:latin typeface="Calibri"/>
                <a:cs typeface="Calibri"/>
              </a:rPr>
              <a:t>Конспект</a:t>
            </a:r>
            <a:r>
              <a:rPr sz="2000" spc="-75" dirty="0">
                <a:solidFill>
                  <a:srgbClr val="04040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4040D"/>
                </a:solidFill>
                <a:latin typeface="Calibri"/>
                <a:cs typeface="Calibri"/>
              </a:rPr>
              <a:t>Пособия</a:t>
            </a:r>
            <a:r>
              <a:rPr sz="2000" spc="-105" dirty="0">
                <a:solidFill>
                  <a:srgbClr val="04040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4040D"/>
                </a:solidFill>
                <a:latin typeface="Calibri"/>
                <a:cs typeface="Calibri"/>
              </a:rPr>
              <a:t>ОДНКНР</a:t>
            </a:r>
            <a:r>
              <a:rPr sz="2000" spc="-40" dirty="0">
                <a:solidFill>
                  <a:srgbClr val="04040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4040D"/>
                </a:solidFill>
                <a:latin typeface="Calibri"/>
                <a:cs typeface="Calibri"/>
              </a:rPr>
              <a:t>ОРКСЭ</a:t>
            </a:r>
            <a:r>
              <a:rPr sz="2000" spc="-65" dirty="0">
                <a:solidFill>
                  <a:srgbClr val="04040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4040D"/>
                </a:solidFill>
                <a:latin typeface="Calibri"/>
                <a:cs typeface="Calibri"/>
              </a:rPr>
              <a:t>Сценарий</a:t>
            </a:r>
            <a:r>
              <a:rPr sz="2000" spc="-80" dirty="0">
                <a:solidFill>
                  <a:srgbClr val="04040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4040D"/>
                </a:solidFill>
                <a:latin typeface="Calibri"/>
                <a:cs typeface="Calibri"/>
              </a:rPr>
              <a:t>Статья</a:t>
            </a:r>
            <a:r>
              <a:rPr sz="2000" spc="-105" dirty="0">
                <a:solidFill>
                  <a:srgbClr val="04040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4040D"/>
                </a:solidFill>
                <a:latin typeface="Calibri"/>
                <a:cs typeface="Calibri"/>
              </a:rPr>
              <a:t>Программа</a:t>
            </a:r>
            <a:r>
              <a:rPr sz="2000" spc="-110" dirty="0">
                <a:solidFill>
                  <a:srgbClr val="04040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4040D"/>
                </a:solidFill>
                <a:latin typeface="Calibri"/>
                <a:cs typeface="Calibri"/>
              </a:rPr>
              <a:t>Аудио</a:t>
            </a:r>
            <a:r>
              <a:rPr sz="2000" spc="280" dirty="0">
                <a:solidFill>
                  <a:srgbClr val="04040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4040D"/>
                </a:solidFill>
                <a:latin typeface="Calibri"/>
                <a:cs typeface="Calibri"/>
              </a:rPr>
              <a:t>Видео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39"/>
              </a:lnSpc>
            </a:pPr>
            <a:r>
              <a:rPr sz="2000" spc="-10" dirty="0">
                <a:solidFill>
                  <a:srgbClr val="04040D"/>
                </a:solidFill>
                <a:latin typeface="Calibri"/>
                <a:cs typeface="Calibri"/>
              </a:rPr>
              <a:t>Изображение</a:t>
            </a:r>
            <a:r>
              <a:rPr sz="2000" spc="-75" dirty="0">
                <a:solidFill>
                  <a:srgbClr val="04040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4040D"/>
                </a:solidFill>
                <a:latin typeface="Calibri"/>
                <a:cs typeface="Calibri"/>
              </a:rPr>
              <a:t>Педагогическая</a:t>
            </a:r>
            <a:r>
              <a:rPr sz="2000" spc="-100" dirty="0">
                <a:solidFill>
                  <a:srgbClr val="04040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4040D"/>
                </a:solidFill>
                <a:latin typeface="Calibri"/>
                <a:cs typeface="Calibri"/>
              </a:rPr>
              <a:t>идея</a:t>
            </a:r>
            <a:r>
              <a:rPr sz="2000" spc="-80" dirty="0">
                <a:solidFill>
                  <a:srgbClr val="04040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4040D"/>
                </a:solidFill>
                <a:latin typeface="Calibri"/>
                <a:cs typeface="Calibri"/>
              </a:rPr>
              <a:t>ОРКСЭ</a:t>
            </a:r>
            <a:r>
              <a:rPr sz="2000" spc="-45" dirty="0">
                <a:solidFill>
                  <a:srgbClr val="04040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4040D"/>
                </a:solidFill>
                <a:latin typeface="Calibri"/>
                <a:cs typeface="Calibri"/>
              </a:rPr>
              <a:t>(ОСЭ)</a:t>
            </a:r>
            <a:r>
              <a:rPr sz="2000" spc="-50" dirty="0">
                <a:solidFill>
                  <a:srgbClr val="04040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4040D"/>
                </a:solidFill>
                <a:latin typeface="Calibri"/>
                <a:cs typeface="Calibri"/>
              </a:rPr>
              <a:t>Рабочая</a:t>
            </a:r>
            <a:r>
              <a:rPr sz="2000" spc="-75" dirty="0">
                <a:solidFill>
                  <a:srgbClr val="04040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4040D"/>
                </a:solidFill>
                <a:latin typeface="Calibri"/>
                <a:cs typeface="Calibri"/>
              </a:rPr>
              <a:t>тетрадь</a:t>
            </a:r>
            <a:r>
              <a:rPr sz="2000" spc="-95" dirty="0">
                <a:solidFill>
                  <a:srgbClr val="04040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4040D"/>
                </a:solidFill>
                <a:latin typeface="Calibri"/>
                <a:cs typeface="Calibri"/>
              </a:rPr>
              <a:t>Проектная</a:t>
            </a:r>
            <a:r>
              <a:rPr sz="2000" spc="-70" dirty="0">
                <a:solidFill>
                  <a:srgbClr val="04040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4040D"/>
                </a:solidFill>
                <a:latin typeface="Calibri"/>
                <a:cs typeface="Calibri"/>
              </a:rPr>
              <a:t>деятельность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endParaRPr sz="2000">
              <a:latin typeface="Calibri"/>
              <a:cs typeface="Calibri"/>
            </a:endParaRPr>
          </a:p>
          <a:p>
            <a:pPr marL="349250" algn="ctr">
              <a:lnSpc>
                <a:spcPts val="2039"/>
              </a:lnSpc>
            </a:pPr>
            <a:r>
              <a:rPr sz="2000" dirty="0">
                <a:latin typeface="Calibri"/>
                <a:cs typeface="Calibri"/>
              </a:rPr>
              <a:t>поясняющие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методические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материалы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для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уроков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учебника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«Основы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православной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культуры»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под</a:t>
            </a:r>
            <a:endParaRPr sz="2000">
              <a:latin typeface="Calibri"/>
              <a:cs typeface="Calibri"/>
            </a:endParaRPr>
          </a:p>
          <a:p>
            <a:pPr marL="349885" algn="ctr">
              <a:lnSpc>
                <a:spcPts val="2039"/>
              </a:lnSpc>
            </a:pPr>
            <a:r>
              <a:rPr sz="2000" dirty="0">
                <a:latin typeface="Calibri"/>
                <a:cs typeface="Calibri"/>
              </a:rPr>
              <a:t>редакцией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О.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Ю.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Васильевой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(модуль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ОПК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курса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ОРКСЭ),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также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материалы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ОДНКНР</a:t>
            </a:r>
            <a:endParaRPr sz="2000">
              <a:latin typeface="Calibri"/>
              <a:cs typeface="Calibri"/>
            </a:endParaRPr>
          </a:p>
          <a:p>
            <a:pPr marL="357505" algn="ctr">
              <a:lnSpc>
                <a:spcPct val="100000"/>
              </a:lnSpc>
              <a:spcBef>
                <a:spcPts val="280"/>
              </a:spcBef>
            </a:pPr>
            <a:r>
              <a:rPr sz="2000" dirty="0">
                <a:latin typeface="Calibri"/>
                <a:cs typeface="Calibri"/>
              </a:rPr>
              <a:t>На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каждую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тему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есть:</a:t>
            </a:r>
            <a:endParaRPr sz="2000">
              <a:latin typeface="Calibri"/>
              <a:cs typeface="Calibri"/>
            </a:endParaRPr>
          </a:p>
          <a:p>
            <a:pPr marL="241300" marR="207645" indent="-228600">
              <a:lnSpc>
                <a:spcPct val="70000"/>
              </a:lnSpc>
              <a:spcBef>
                <a:spcPts val="100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000" b="1" dirty="0">
                <a:solidFill>
                  <a:srgbClr val="110723"/>
                </a:solidFill>
                <a:latin typeface="Calibri"/>
                <a:cs typeface="Calibri"/>
              </a:rPr>
              <a:t>Понятие</a:t>
            </a:r>
            <a:r>
              <a:rPr sz="2000" b="1" spc="-65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10723"/>
                </a:solidFill>
                <a:latin typeface="Calibri"/>
                <a:cs typeface="Calibri"/>
              </a:rPr>
              <a:t>(короткая</a:t>
            </a:r>
            <a:r>
              <a:rPr sz="2000" spc="-70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0723"/>
                </a:solidFill>
                <a:latin typeface="Calibri"/>
                <a:cs typeface="Calibri"/>
              </a:rPr>
              <a:t>статья</a:t>
            </a:r>
            <a:r>
              <a:rPr sz="2000" spc="-70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0723"/>
                </a:solidFill>
                <a:latin typeface="Calibri"/>
                <a:cs typeface="Calibri"/>
              </a:rPr>
              <a:t>для</a:t>
            </a:r>
            <a:r>
              <a:rPr sz="2000" spc="-55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10723"/>
                </a:solidFill>
                <a:latin typeface="Calibri"/>
                <a:cs typeface="Calibri"/>
              </a:rPr>
              <a:t>учителя,</a:t>
            </a:r>
            <a:r>
              <a:rPr sz="2000" spc="-50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10723"/>
                </a:solidFill>
                <a:latin typeface="Calibri"/>
                <a:cs typeface="Calibri"/>
              </a:rPr>
              <a:t>объясняющая</a:t>
            </a:r>
            <a:r>
              <a:rPr sz="2000" spc="-15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0723"/>
                </a:solidFill>
                <a:latin typeface="Calibri"/>
                <a:cs typeface="Calibri"/>
              </a:rPr>
              <a:t>тему)</a:t>
            </a:r>
            <a:r>
              <a:rPr sz="2000" spc="-55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0723"/>
                </a:solidFill>
                <a:latin typeface="Calibri"/>
                <a:cs typeface="Calibri"/>
              </a:rPr>
              <a:t>или</a:t>
            </a:r>
            <a:r>
              <a:rPr sz="2000" spc="-50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0723"/>
                </a:solidFill>
                <a:latin typeface="Calibri"/>
                <a:cs typeface="Calibri"/>
              </a:rPr>
              <a:t>учебный</a:t>
            </a:r>
            <a:r>
              <a:rPr sz="2000" spc="-65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0723"/>
                </a:solidFill>
                <a:latin typeface="Calibri"/>
                <a:cs typeface="Calibri"/>
              </a:rPr>
              <a:t>текст</a:t>
            </a:r>
            <a:r>
              <a:rPr sz="2000" spc="-45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10723"/>
                </a:solidFill>
                <a:latin typeface="Calibri"/>
                <a:cs typeface="Calibri"/>
              </a:rPr>
              <a:t>(который</a:t>
            </a:r>
            <a:r>
              <a:rPr sz="2000" spc="-85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0723"/>
                </a:solidFill>
                <a:latin typeface="Calibri"/>
                <a:cs typeface="Calibri"/>
              </a:rPr>
              <a:t>учитель</a:t>
            </a:r>
            <a:r>
              <a:rPr sz="2000" spc="-45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10723"/>
                </a:solidFill>
                <a:latin typeface="Calibri"/>
                <a:cs typeface="Calibri"/>
              </a:rPr>
              <a:t>может использовать</a:t>
            </a:r>
            <a:r>
              <a:rPr sz="2000" spc="-45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0723"/>
                </a:solidFill>
                <a:latin typeface="Calibri"/>
                <a:cs typeface="Calibri"/>
              </a:rPr>
              <a:t>для</a:t>
            </a:r>
            <a:r>
              <a:rPr sz="2000" spc="-30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0723"/>
                </a:solidFill>
                <a:latin typeface="Calibri"/>
                <a:cs typeface="Calibri"/>
              </a:rPr>
              <a:t>чтения</a:t>
            </a:r>
            <a:r>
              <a:rPr sz="2000" spc="-30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0723"/>
                </a:solidFill>
                <a:latin typeface="Calibri"/>
                <a:cs typeface="Calibri"/>
              </a:rPr>
              <a:t>с</a:t>
            </a:r>
            <a:r>
              <a:rPr sz="2000" spc="-30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0723"/>
                </a:solidFill>
                <a:latin typeface="Calibri"/>
                <a:cs typeface="Calibri"/>
              </a:rPr>
              <a:t>детьми</a:t>
            </a:r>
            <a:r>
              <a:rPr sz="2000" spc="-60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0723"/>
                </a:solidFill>
                <a:latin typeface="Calibri"/>
                <a:cs typeface="Calibri"/>
              </a:rPr>
              <a:t>на</a:t>
            </a:r>
            <a:r>
              <a:rPr sz="2000" spc="-20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0723"/>
                </a:solidFill>
                <a:latin typeface="Calibri"/>
                <a:cs typeface="Calibri"/>
              </a:rPr>
              <a:t>уроке</a:t>
            </a:r>
            <a:r>
              <a:rPr sz="2000" spc="-35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0723"/>
                </a:solidFill>
                <a:latin typeface="Calibri"/>
                <a:cs typeface="Calibri"/>
              </a:rPr>
              <a:t>в</a:t>
            </a:r>
            <a:r>
              <a:rPr sz="2000" spc="-40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0723"/>
                </a:solidFill>
                <a:latin typeface="Calibri"/>
                <a:cs typeface="Calibri"/>
              </a:rPr>
              <a:t>качестве</a:t>
            </a:r>
            <a:r>
              <a:rPr sz="2000" spc="-20" dirty="0">
                <a:solidFill>
                  <a:srgbClr val="110723"/>
                </a:solidFill>
                <a:latin typeface="Calibri"/>
                <a:cs typeface="Calibri"/>
              </a:rPr>
              <a:t> дополнительного</a:t>
            </a:r>
            <a:r>
              <a:rPr sz="2000" spc="-55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10723"/>
                </a:solidFill>
                <a:latin typeface="Calibri"/>
                <a:cs typeface="Calibri"/>
              </a:rPr>
              <a:t>материала).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84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000" b="1" spc="-10" dirty="0">
                <a:solidFill>
                  <a:srgbClr val="110723"/>
                </a:solidFill>
                <a:latin typeface="Calibri"/>
                <a:cs typeface="Calibri"/>
              </a:rPr>
              <a:t>Дополнительные</a:t>
            </a:r>
            <a:r>
              <a:rPr sz="2000" b="1" spc="-60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10723"/>
                </a:solidFill>
                <a:latin typeface="Calibri"/>
                <a:cs typeface="Calibri"/>
              </a:rPr>
              <a:t>материалы</a:t>
            </a:r>
            <a:r>
              <a:rPr sz="2000" b="1" spc="-30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0723"/>
                </a:solidFill>
                <a:latin typeface="Calibri"/>
                <a:cs typeface="Calibri"/>
              </a:rPr>
              <a:t>(фото,</a:t>
            </a:r>
            <a:r>
              <a:rPr sz="2000" spc="-45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0723"/>
                </a:solidFill>
                <a:latin typeface="Calibri"/>
                <a:cs typeface="Calibri"/>
              </a:rPr>
              <a:t>видео</a:t>
            </a:r>
            <a:r>
              <a:rPr sz="2000" spc="-75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0723"/>
                </a:solidFill>
                <a:latin typeface="Calibri"/>
                <a:cs typeface="Calibri"/>
              </a:rPr>
              <a:t>для</a:t>
            </a:r>
            <a:r>
              <a:rPr sz="2000" spc="-55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10723"/>
                </a:solidFill>
                <a:latin typeface="Calibri"/>
                <a:cs typeface="Calibri"/>
              </a:rPr>
              <a:t>учителя</a:t>
            </a:r>
            <a:r>
              <a:rPr sz="2000" spc="-55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0723"/>
                </a:solidFill>
                <a:latin typeface="Calibri"/>
                <a:cs typeface="Calibri"/>
              </a:rPr>
              <a:t>и</a:t>
            </a:r>
            <a:r>
              <a:rPr sz="2000" spc="-65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0723"/>
                </a:solidFill>
                <a:latin typeface="Calibri"/>
                <a:cs typeface="Calibri"/>
              </a:rPr>
              <a:t>ученика,</a:t>
            </a:r>
            <a:r>
              <a:rPr sz="2000" spc="-45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0723"/>
                </a:solidFill>
                <a:latin typeface="Calibri"/>
                <a:cs typeface="Calibri"/>
              </a:rPr>
              <a:t>цитаты,</a:t>
            </a:r>
            <a:r>
              <a:rPr sz="2000" spc="-65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0723"/>
                </a:solidFill>
                <a:latin typeface="Calibri"/>
                <a:cs typeface="Calibri"/>
              </a:rPr>
              <a:t>стихи,</a:t>
            </a:r>
            <a:r>
              <a:rPr sz="2000" spc="-65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10723"/>
                </a:solidFill>
                <a:latin typeface="Calibri"/>
                <a:cs typeface="Calibri"/>
              </a:rPr>
              <a:t>иллюстрации).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80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000" b="1" spc="-10" dirty="0">
                <a:solidFill>
                  <a:srgbClr val="110723"/>
                </a:solidFill>
                <a:latin typeface="Calibri"/>
                <a:cs typeface="Calibri"/>
              </a:rPr>
              <a:t>Практические</a:t>
            </a:r>
            <a:r>
              <a:rPr sz="2000" b="1" spc="-55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10723"/>
                </a:solidFill>
                <a:latin typeface="Calibri"/>
                <a:cs typeface="Calibri"/>
              </a:rPr>
              <a:t>задания</a:t>
            </a:r>
            <a:r>
              <a:rPr sz="2000" b="1" spc="-55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10723"/>
                </a:solidFill>
                <a:latin typeface="Calibri"/>
                <a:cs typeface="Calibri"/>
              </a:rPr>
              <a:t>к</a:t>
            </a:r>
            <a:r>
              <a:rPr sz="2000" b="1" spc="-50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10723"/>
                </a:solidFill>
                <a:latin typeface="Calibri"/>
                <a:cs typeface="Calibri"/>
              </a:rPr>
              <a:t>уроку</a:t>
            </a:r>
            <a:r>
              <a:rPr sz="2000" b="1" spc="-20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0723"/>
                </a:solidFill>
                <a:latin typeface="Calibri"/>
                <a:cs typeface="Calibri"/>
              </a:rPr>
              <a:t>(практические</a:t>
            </a:r>
            <a:r>
              <a:rPr sz="2000" spc="-55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0723"/>
                </a:solidFill>
                <a:latin typeface="Calibri"/>
                <a:cs typeface="Calibri"/>
              </a:rPr>
              <a:t>задания,</a:t>
            </a:r>
            <a:r>
              <a:rPr sz="2000" spc="-20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0723"/>
                </a:solidFill>
                <a:latin typeface="Calibri"/>
                <a:cs typeface="Calibri"/>
              </a:rPr>
              <a:t>которые</a:t>
            </a:r>
            <a:r>
              <a:rPr sz="2000" spc="-75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0723"/>
                </a:solidFill>
                <a:latin typeface="Calibri"/>
                <a:cs typeface="Calibri"/>
              </a:rPr>
              <a:t>учитель</a:t>
            </a:r>
            <a:r>
              <a:rPr sz="2000" spc="-45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0723"/>
                </a:solidFill>
                <a:latin typeface="Calibri"/>
                <a:cs typeface="Calibri"/>
              </a:rPr>
              <a:t>может</a:t>
            </a:r>
            <a:r>
              <a:rPr sz="2000" spc="-70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10723"/>
                </a:solidFill>
                <a:latin typeface="Calibri"/>
                <a:cs typeface="Calibri"/>
              </a:rPr>
              <a:t>использовать</a:t>
            </a:r>
            <a:r>
              <a:rPr sz="2000" spc="-55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0723"/>
                </a:solidFill>
                <a:latin typeface="Calibri"/>
                <a:cs typeface="Calibri"/>
              </a:rPr>
              <a:t>на</a:t>
            </a:r>
            <a:r>
              <a:rPr sz="2000" spc="-40" dirty="0">
                <a:solidFill>
                  <a:srgbClr val="11072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10723"/>
                </a:solidFill>
                <a:latin typeface="Calibri"/>
                <a:cs typeface="Calibri"/>
              </a:rPr>
              <a:t>уроке).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ts val="2039"/>
              </a:lnSpc>
              <a:spcBef>
                <a:spcPts val="280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000" spc="-25" dirty="0">
                <a:latin typeface="Calibri"/>
                <a:cs typeface="Calibri"/>
              </a:rPr>
              <a:t>Также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некоторым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урокам</a:t>
            </a:r>
            <a:r>
              <a:rPr sz="2000" i="1" spc="-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ОПК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есть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видео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рекомендациями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опытных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учителей,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как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лучше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объяснить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dirty="0">
                <a:latin typeface="Calibri"/>
                <a:cs typeface="Calibri"/>
              </a:rPr>
              <a:t>тему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ученикам.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65759"/>
            <a:ext cx="1742439" cy="116586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" y="0"/>
            <a:ext cx="4832004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29301" y="313372"/>
            <a:ext cx="6036310" cy="4348480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365"/>
              </a:spcBef>
            </a:pPr>
            <a:r>
              <a:rPr sz="2100" b="1" spc="-20" dirty="0">
                <a:solidFill>
                  <a:srgbClr val="001F5F"/>
                </a:solidFill>
                <a:latin typeface="Calibri"/>
                <a:cs typeface="Calibri"/>
              </a:rPr>
              <a:t>Учебно-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методическое</a:t>
            </a:r>
            <a:r>
              <a:rPr sz="21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обеспечение</a:t>
            </a:r>
            <a:r>
              <a:rPr sz="21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преподавания</a:t>
            </a:r>
            <a:endParaRPr sz="2100">
              <a:latin typeface="Calibri"/>
              <a:cs typeface="Calibri"/>
            </a:endParaRPr>
          </a:p>
          <a:p>
            <a:pPr marL="535305">
              <a:lnSpc>
                <a:spcPct val="100000"/>
              </a:lnSpc>
              <a:spcBef>
                <a:spcPts val="1260"/>
              </a:spcBef>
            </a:pPr>
            <a:r>
              <a:rPr sz="2100" b="1" spc="-20" dirty="0">
                <a:solidFill>
                  <a:srgbClr val="001F5F"/>
                </a:solidFill>
                <a:latin typeface="Calibri"/>
                <a:cs typeface="Calibri"/>
              </a:rPr>
              <a:t>модуля</a:t>
            </a:r>
            <a:r>
              <a:rPr sz="21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«Основы</a:t>
            </a:r>
            <a:r>
              <a:rPr sz="21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православной</a:t>
            </a:r>
            <a:r>
              <a:rPr sz="21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культуры»</a:t>
            </a:r>
            <a:endParaRPr sz="2100">
              <a:latin typeface="Calibri"/>
              <a:cs typeface="Calibri"/>
            </a:endParaRPr>
          </a:p>
          <a:p>
            <a:pPr marL="12700" marR="5080" algn="ctr">
              <a:lnSpc>
                <a:spcPct val="150000"/>
              </a:lnSpc>
              <a:spcBef>
                <a:spcPts val="5"/>
              </a:spcBef>
            </a:pP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Методическое</a:t>
            </a:r>
            <a:r>
              <a:rPr sz="21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пособие</a:t>
            </a:r>
            <a:r>
              <a:rPr sz="21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21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учителя</a:t>
            </a:r>
            <a:r>
              <a:rPr sz="21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1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учебнику</a:t>
            </a:r>
            <a:r>
              <a:rPr sz="21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25" dirty="0">
                <a:solidFill>
                  <a:srgbClr val="001F5F"/>
                </a:solidFill>
                <a:latin typeface="Calibri"/>
                <a:cs typeface="Calibri"/>
              </a:rPr>
              <a:t>под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научной</a:t>
            </a:r>
            <a:r>
              <a:rPr sz="21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редакцией</a:t>
            </a:r>
            <a:r>
              <a:rPr sz="21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О.Ю.</a:t>
            </a:r>
            <a:r>
              <a:rPr sz="21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Васильевой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60"/>
              </a:spcBef>
            </a:pP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«Основы</a:t>
            </a:r>
            <a:r>
              <a:rPr sz="21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религиозных</a:t>
            </a:r>
            <a:r>
              <a:rPr sz="21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20" dirty="0">
                <a:solidFill>
                  <a:srgbClr val="001F5F"/>
                </a:solidFill>
                <a:latin typeface="Calibri"/>
                <a:cs typeface="Calibri"/>
              </a:rPr>
              <a:t>культур</a:t>
            </a:r>
            <a:r>
              <a:rPr sz="21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1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светской</a:t>
            </a:r>
            <a:r>
              <a:rPr sz="21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этики.</a:t>
            </a:r>
            <a:endParaRPr sz="2100">
              <a:latin typeface="Calibri"/>
              <a:cs typeface="Calibri"/>
            </a:endParaRPr>
          </a:p>
          <a:p>
            <a:pPr marL="631825">
              <a:lnSpc>
                <a:spcPct val="100000"/>
              </a:lnSpc>
              <a:spcBef>
                <a:spcPts val="1260"/>
              </a:spcBef>
            </a:pP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Основы</a:t>
            </a:r>
            <a:r>
              <a:rPr sz="21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православной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20" dirty="0">
                <a:solidFill>
                  <a:srgbClr val="001F5F"/>
                </a:solidFill>
                <a:latin typeface="Calibri"/>
                <a:cs typeface="Calibri"/>
              </a:rPr>
              <a:t>культуры.</a:t>
            </a:r>
            <a:r>
              <a:rPr sz="21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r>
              <a:rPr sz="21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класс.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65"/>
              </a:spcBef>
            </a:pP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1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двух</a:t>
            </a:r>
            <a:r>
              <a:rPr sz="21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частях»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60"/>
              </a:spcBef>
            </a:pP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АО</a:t>
            </a:r>
            <a:r>
              <a:rPr sz="21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«Издательство</a:t>
            </a:r>
            <a:r>
              <a:rPr sz="21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«Просвещение»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60"/>
              </a:spcBef>
            </a:pP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2021</a:t>
            </a:r>
            <a:r>
              <a:rPr sz="21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25" dirty="0">
                <a:solidFill>
                  <a:srgbClr val="001F5F"/>
                </a:solidFill>
                <a:latin typeface="Calibri"/>
                <a:cs typeface="Calibri"/>
              </a:rPr>
              <a:t>год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5" y="591502"/>
            <a:ext cx="4363720" cy="801370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731520" marR="5080" indent="-718820">
              <a:lnSpc>
                <a:spcPts val="2860"/>
              </a:lnSpc>
              <a:spcBef>
                <a:spcPts val="515"/>
              </a:spcBef>
              <a:tabLst>
                <a:tab pos="2542540" algn="l"/>
              </a:tabLst>
            </a:pPr>
            <a:r>
              <a:rPr sz="2700" spc="-30" dirty="0">
                <a:solidFill>
                  <a:srgbClr val="2D75B6"/>
                </a:solidFill>
              </a:rPr>
              <a:t>Подготовка</a:t>
            </a:r>
            <a:r>
              <a:rPr sz="2700" spc="-60" dirty="0">
                <a:solidFill>
                  <a:srgbClr val="2D75B6"/>
                </a:solidFill>
              </a:rPr>
              <a:t> </a:t>
            </a:r>
            <a:r>
              <a:rPr sz="2700" dirty="0">
                <a:solidFill>
                  <a:srgbClr val="2D75B6"/>
                </a:solidFill>
              </a:rPr>
              <a:t>к</a:t>
            </a:r>
            <a:r>
              <a:rPr sz="2700" spc="-45" dirty="0">
                <a:solidFill>
                  <a:srgbClr val="2D75B6"/>
                </a:solidFill>
              </a:rPr>
              <a:t> </a:t>
            </a:r>
            <a:r>
              <a:rPr sz="2700" dirty="0">
                <a:solidFill>
                  <a:srgbClr val="2D75B6"/>
                </a:solidFill>
              </a:rPr>
              <a:t>уроку</a:t>
            </a:r>
            <a:r>
              <a:rPr sz="2700" spc="-55" dirty="0">
                <a:solidFill>
                  <a:srgbClr val="2D75B6"/>
                </a:solidFill>
              </a:rPr>
              <a:t> </a:t>
            </a:r>
            <a:r>
              <a:rPr sz="2700" spc="-10" dirty="0">
                <a:solidFill>
                  <a:srgbClr val="2D75B6"/>
                </a:solidFill>
              </a:rPr>
              <a:t>ОРКСЭ </a:t>
            </a:r>
            <a:r>
              <a:rPr sz="2700" dirty="0">
                <a:solidFill>
                  <a:srgbClr val="2D75B6"/>
                </a:solidFill>
              </a:rPr>
              <a:t>ОПК</a:t>
            </a:r>
            <a:r>
              <a:rPr sz="2700" spc="-45" dirty="0">
                <a:solidFill>
                  <a:srgbClr val="2D75B6"/>
                </a:solidFill>
              </a:rPr>
              <a:t> </a:t>
            </a:r>
            <a:r>
              <a:rPr sz="2700" dirty="0">
                <a:solidFill>
                  <a:srgbClr val="2D75B6"/>
                </a:solidFill>
              </a:rPr>
              <a:t>№</a:t>
            </a:r>
            <a:r>
              <a:rPr sz="2700" spc="-45" dirty="0">
                <a:solidFill>
                  <a:srgbClr val="2D75B6"/>
                </a:solidFill>
              </a:rPr>
              <a:t> </a:t>
            </a:r>
            <a:r>
              <a:rPr sz="2700" spc="-25" dirty="0">
                <a:solidFill>
                  <a:srgbClr val="2D75B6"/>
                </a:solidFill>
              </a:rPr>
              <a:t>14</a:t>
            </a:r>
            <a:r>
              <a:rPr sz="2700" dirty="0">
                <a:solidFill>
                  <a:srgbClr val="2D75B6"/>
                </a:solidFill>
              </a:rPr>
              <a:t>	</a:t>
            </a:r>
            <a:r>
              <a:rPr sz="2700" spc="-10" dirty="0">
                <a:solidFill>
                  <a:srgbClr val="2D75B6"/>
                </a:solidFill>
              </a:rPr>
              <a:t>Крест»</a:t>
            </a:r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430530" y="2082546"/>
            <a:ext cx="11393170" cy="423291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28320">
              <a:lnSpc>
                <a:spcPct val="80000"/>
              </a:lnSpc>
              <a:spcBef>
                <a:spcPts val="580"/>
              </a:spcBef>
            </a:pPr>
            <a:r>
              <a:rPr sz="2000" spc="-10" dirty="0">
                <a:solidFill>
                  <a:srgbClr val="040D0C"/>
                </a:solidFill>
                <a:latin typeface="Times New Roman"/>
                <a:cs typeface="Times New Roman"/>
              </a:rPr>
              <a:t>Крест,</a:t>
            </a:r>
            <a:r>
              <a:rPr sz="2000" spc="-7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40D0C"/>
                </a:solidFill>
                <a:latin typeface="Times New Roman"/>
                <a:cs typeface="Times New Roman"/>
              </a:rPr>
              <a:t>главный</a:t>
            </a:r>
            <a:r>
              <a:rPr sz="2000" spc="-5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символ</a:t>
            </a:r>
            <a:r>
              <a:rPr sz="2000" spc="-5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христианства,</a:t>
            </a:r>
            <a:r>
              <a:rPr sz="2000" spc="-7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стал</a:t>
            </a:r>
            <a:r>
              <a:rPr sz="2000" spc="-4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темой</a:t>
            </a:r>
            <a:r>
              <a:rPr sz="2000" spc="-7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40D0C"/>
                </a:solidFill>
                <a:latin typeface="Times New Roman"/>
                <a:cs typeface="Times New Roman"/>
              </a:rPr>
              <a:t>14-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го</a:t>
            </a:r>
            <a:r>
              <a:rPr sz="2000" spc="-6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занятия</a:t>
            </a:r>
            <a:r>
              <a:rPr sz="2000" spc="-6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по</a:t>
            </a:r>
            <a:r>
              <a:rPr sz="2000" spc="-9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учебнику</a:t>
            </a:r>
            <a:r>
              <a:rPr sz="2000" spc="-4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«Основы</a:t>
            </a:r>
            <a:r>
              <a:rPr sz="2000" spc="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40D0C"/>
                </a:solidFill>
                <a:latin typeface="Times New Roman"/>
                <a:cs typeface="Times New Roman"/>
              </a:rPr>
              <a:t>православной </a:t>
            </a:r>
            <a:r>
              <a:rPr sz="2000" spc="-25" dirty="0">
                <a:solidFill>
                  <a:srgbClr val="040D0C"/>
                </a:solidFill>
                <a:latin typeface="Times New Roman"/>
                <a:cs typeface="Times New Roman"/>
              </a:rPr>
              <a:t>культуры».</a:t>
            </a:r>
            <a:r>
              <a:rPr sz="2000" spc="4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Мы</a:t>
            </a:r>
            <a:r>
              <a:rPr sz="2000" spc="-4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40D0C"/>
                </a:solidFill>
                <a:latin typeface="Times New Roman"/>
                <a:cs typeface="Times New Roman"/>
              </a:rPr>
              <a:t>поможем</a:t>
            </a:r>
            <a:r>
              <a:rPr sz="2000" spc="-3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вам</a:t>
            </a:r>
            <a:r>
              <a:rPr sz="2000" spc="-3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к</a:t>
            </a:r>
            <a:r>
              <a:rPr sz="2000" spc="-4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нему</a:t>
            </a:r>
            <a:r>
              <a:rPr sz="2000" spc="-3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40D0C"/>
                </a:solidFill>
                <a:latin typeface="Times New Roman"/>
                <a:cs typeface="Times New Roman"/>
              </a:rPr>
              <a:t>подготовиться.</a:t>
            </a:r>
            <a:r>
              <a:rPr sz="2000" spc="-6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В</a:t>
            </a:r>
            <a:r>
              <a:rPr sz="2000" spc="-2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центре</a:t>
            </a:r>
            <a:r>
              <a:rPr sz="2000" spc="-5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подвига</a:t>
            </a:r>
            <a:r>
              <a:rPr sz="2000" spc="-3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Христа</a:t>
            </a:r>
            <a:r>
              <a:rPr sz="2000" spc="-2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—</a:t>
            </a:r>
            <a:r>
              <a:rPr sz="2000" spc="-4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Его</a:t>
            </a:r>
            <a:r>
              <a:rPr sz="2000" spc="-3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40D0C"/>
                </a:solidFill>
                <a:latin typeface="Times New Roman"/>
                <a:cs typeface="Times New Roman"/>
              </a:rPr>
              <a:t>добровольные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680"/>
              </a:lnSpc>
            </a:pP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страдания</a:t>
            </a:r>
            <a:r>
              <a:rPr sz="2000" spc="-4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и</a:t>
            </a:r>
            <a:r>
              <a:rPr sz="2000" spc="-2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смерть</a:t>
            </a:r>
            <a:r>
              <a:rPr sz="2000" spc="-3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на</a:t>
            </a:r>
            <a:r>
              <a:rPr sz="2000" spc="-3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кресте.</a:t>
            </a:r>
            <a:r>
              <a:rPr sz="2000" spc="-3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Но</a:t>
            </a:r>
            <a:r>
              <a:rPr sz="2000" spc="-2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именно</a:t>
            </a:r>
            <a:r>
              <a:rPr sz="2000" spc="-3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к</a:t>
            </a:r>
            <a:r>
              <a:rPr sz="2000" spc="-4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этим</a:t>
            </a:r>
            <a:r>
              <a:rPr sz="2000" spc="-4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событиям</a:t>
            </a:r>
            <a:r>
              <a:rPr sz="2000" spc="-2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Иисус</a:t>
            </a:r>
            <a:r>
              <a:rPr sz="2000" spc="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шел</a:t>
            </a:r>
            <a:r>
              <a:rPr sz="2000" spc="-4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всю</a:t>
            </a:r>
            <a:r>
              <a:rPr sz="2000" spc="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Свою</a:t>
            </a:r>
            <a:r>
              <a:rPr sz="2000" spc="-4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жизнь,</a:t>
            </a:r>
            <a:r>
              <a:rPr sz="2000" spc="-6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уча</a:t>
            </a:r>
            <a:r>
              <a:rPr sz="2000" spc="2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и</a:t>
            </a:r>
            <a:r>
              <a:rPr sz="2000" spc="-1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40D0C"/>
                </a:solidFill>
                <a:latin typeface="Times New Roman"/>
                <a:cs typeface="Times New Roman"/>
              </a:rPr>
              <a:t>совершая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920"/>
              </a:lnSpc>
            </a:pP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чудеса,</a:t>
            </a:r>
            <a:r>
              <a:rPr sz="2000" spc="-3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чтобы</a:t>
            </a:r>
            <a:r>
              <a:rPr sz="2000" spc="-8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открыть</a:t>
            </a:r>
            <a:r>
              <a:rPr sz="2000" spc="-9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людям</a:t>
            </a:r>
            <a:r>
              <a:rPr sz="2000" spc="-8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40D0C"/>
                </a:solidFill>
                <a:latin typeface="Times New Roman"/>
                <a:cs typeface="Times New Roman"/>
              </a:rPr>
              <a:t>возможность</a:t>
            </a:r>
            <a:r>
              <a:rPr sz="2000" spc="-8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избавления</a:t>
            </a:r>
            <a:r>
              <a:rPr sz="2000" spc="-8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от</a:t>
            </a:r>
            <a:r>
              <a:rPr sz="2000" spc="-6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40D0C"/>
                </a:solidFill>
                <a:latin typeface="Times New Roman"/>
                <a:cs typeface="Times New Roman"/>
              </a:rPr>
              <a:t>гибели.</a:t>
            </a:r>
            <a:endParaRPr sz="2000">
              <a:latin typeface="Times New Roman"/>
              <a:cs typeface="Times New Roman"/>
            </a:endParaRPr>
          </a:p>
          <a:p>
            <a:pPr marL="100965" indent="-97155">
              <a:lnSpc>
                <a:spcPts val="1920"/>
              </a:lnSpc>
              <a:buSzPct val="95000"/>
              <a:buChar char="•"/>
              <a:tabLst>
                <a:tab pos="100965" algn="l"/>
              </a:tabLst>
            </a:pP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Почему</a:t>
            </a:r>
            <a:r>
              <a:rPr sz="2000" spc="-8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проповеди</a:t>
            </a:r>
            <a:r>
              <a:rPr sz="2000" spc="-8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Христа</a:t>
            </a:r>
            <a:r>
              <a:rPr sz="2000" spc="-8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разделили</a:t>
            </a:r>
            <a:r>
              <a:rPr sz="2000" spc="-8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израильский</a:t>
            </a:r>
            <a:r>
              <a:rPr sz="2000" spc="-12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40D0C"/>
                </a:solidFill>
                <a:latin typeface="Times New Roman"/>
                <a:cs typeface="Times New Roman"/>
              </a:rPr>
              <a:t>народ?</a:t>
            </a:r>
            <a:endParaRPr sz="2000">
              <a:latin typeface="Times New Roman"/>
              <a:cs typeface="Times New Roman"/>
            </a:endParaRPr>
          </a:p>
          <a:p>
            <a:pPr marL="100965" indent="-97155">
              <a:lnSpc>
                <a:spcPts val="1920"/>
              </a:lnSpc>
              <a:buSzPct val="95000"/>
              <a:buChar char="•"/>
              <a:tabLst>
                <a:tab pos="100965" algn="l"/>
              </a:tabLst>
            </a:pP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Величайшее</a:t>
            </a:r>
            <a:r>
              <a:rPr sz="2000" spc="-3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40D0C"/>
                </a:solidFill>
                <a:latin typeface="Times New Roman"/>
                <a:cs typeface="Times New Roman"/>
              </a:rPr>
              <a:t>чудо.</a:t>
            </a:r>
            <a:r>
              <a:rPr sz="2000" spc="-2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Как</a:t>
            </a:r>
            <a:r>
              <a:rPr sz="2000" spc="-5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воскрешение</a:t>
            </a:r>
            <a:r>
              <a:rPr sz="2000" spc="-4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Лазаря</a:t>
            </a:r>
            <a:r>
              <a:rPr sz="2000" spc="-5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в</a:t>
            </a:r>
            <a:r>
              <a:rPr sz="2000" spc="-1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одних</a:t>
            </a:r>
            <a:r>
              <a:rPr sz="2000" spc="-8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укрепило веру</a:t>
            </a:r>
            <a:r>
              <a:rPr sz="2000" spc="-4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в</a:t>
            </a:r>
            <a:r>
              <a:rPr sz="2000" spc="-4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Христа,</a:t>
            </a:r>
            <a:r>
              <a:rPr sz="2000" spc="-4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а</a:t>
            </a:r>
            <a:r>
              <a:rPr sz="2000" spc="-5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в</a:t>
            </a:r>
            <a:r>
              <a:rPr sz="2000" spc="-4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других</a:t>
            </a:r>
            <a:r>
              <a:rPr sz="2000" spc="-2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40D0C"/>
                </a:solidFill>
                <a:latin typeface="Times New Roman"/>
                <a:cs typeface="Times New Roman"/>
              </a:rPr>
              <a:t>утвердило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920"/>
              </a:lnSpc>
            </a:pP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желание</a:t>
            </a:r>
            <a:r>
              <a:rPr sz="2000" spc="-7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убить</a:t>
            </a:r>
            <a:r>
              <a:rPr sz="2000" spc="-6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40D0C"/>
                </a:solidFill>
                <a:latin typeface="Times New Roman"/>
                <a:cs typeface="Times New Roman"/>
              </a:rPr>
              <a:t>Иисуса?</a:t>
            </a:r>
            <a:endParaRPr sz="2000">
              <a:latin typeface="Times New Roman"/>
              <a:cs typeface="Times New Roman"/>
            </a:endParaRPr>
          </a:p>
          <a:p>
            <a:pPr marL="12700" marR="527050" indent="-8890">
              <a:lnSpc>
                <a:spcPct val="80000"/>
              </a:lnSpc>
              <a:spcBef>
                <a:spcPts val="240"/>
              </a:spcBef>
              <a:buSzPct val="95000"/>
              <a:buChar char="•"/>
              <a:tabLst>
                <a:tab pos="100965" algn="l"/>
              </a:tabLst>
            </a:pPr>
            <a:r>
              <a:rPr sz="2000" spc="-20" dirty="0">
                <a:solidFill>
                  <a:srgbClr val="040D0C"/>
                </a:solidFill>
                <a:latin typeface="Times New Roman"/>
                <a:cs typeface="Times New Roman"/>
              </a:rPr>
              <a:t>	Вхождение</a:t>
            </a:r>
            <a:r>
              <a:rPr sz="2000" spc="-5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Иисуса</a:t>
            </a:r>
            <a:r>
              <a:rPr sz="2000" spc="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в</a:t>
            </a:r>
            <a:r>
              <a:rPr sz="2000" spc="-4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Иерусалим.</a:t>
            </a:r>
            <a:r>
              <a:rPr sz="2000" spc="2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Как</a:t>
            </a:r>
            <a:r>
              <a:rPr sz="2000" spc="-7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появился</a:t>
            </a:r>
            <a:r>
              <a:rPr sz="2000" spc="-4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отмечаемый</a:t>
            </a:r>
            <a:r>
              <a:rPr sz="2000" spc="-2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нами</a:t>
            </a:r>
            <a:r>
              <a:rPr sz="2000" spc="-5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по</a:t>
            </a:r>
            <a:r>
              <a:rPr sz="2000" spc="-3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сей</a:t>
            </a:r>
            <a:r>
              <a:rPr sz="2000" spc="-5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день</a:t>
            </a:r>
            <a:r>
              <a:rPr sz="2000" spc="-5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праздник</a:t>
            </a:r>
            <a:r>
              <a:rPr sz="2000" spc="-7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—</a:t>
            </a:r>
            <a:r>
              <a:rPr sz="2000" spc="-5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40D0C"/>
                </a:solidFill>
                <a:latin typeface="Times New Roman"/>
                <a:cs typeface="Times New Roman"/>
              </a:rPr>
              <a:t>Вербное воскресенье?</a:t>
            </a:r>
            <a:endParaRPr sz="2000">
              <a:latin typeface="Times New Roman"/>
              <a:cs typeface="Times New Roman"/>
            </a:endParaRPr>
          </a:p>
          <a:p>
            <a:pPr marL="100965" indent="-97155">
              <a:lnSpc>
                <a:spcPts val="1680"/>
              </a:lnSpc>
              <a:buSzPct val="95000"/>
              <a:buChar char="•"/>
              <a:tabLst>
                <a:tab pos="100965" algn="l"/>
              </a:tabLst>
            </a:pP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Страстная</a:t>
            </a:r>
            <a:r>
              <a:rPr sz="2000" spc="-4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седмица.</a:t>
            </a:r>
            <a:r>
              <a:rPr sz="2000" spc="-2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Последние</a:t>
            </a:r>
            <a:r>
              <a:rPr sz="2000" spc="-5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дни</a:t>
            </a:r>
            <a:r>
              <a:rPr sz="2000" spc="-5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земной</a:t>
            </a:r>
            <a:r>
              <a:rPr sz="2000" spc="-5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жизни</a:t>
            </a:r>
            <a:r>
              <a:rPr sz="2000" spc="-5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40D0C"/>
                </a:solidFill>
                <a:latin typeface="Times New Roman"/>
                <a:cs typeface="Times New Roman"/>
              </a:rPr>
              <a:t>Христа.</a:t>
            </a:r>
            <a:endParaRPr sz="2000">
              <a:latin typeface="Times New Roman"/>
              <a:cs typeface="Times New Roman"/>
            </a:endParaRPr>
          </a:p>
          <a:p>
            <a:pPr marL="12700" marR="807085" indent="-8890" algn="just">
              <a:lnSpc>
                <a:spcPct val="80000"/>
              </a:lnSpc>
              <a:spcBef>
                <a:spcPts val="240"/>
              </a:spcBef>
              <a:buSzPct val="95000"/>
              <a:buChar char="•"/>
              <a:tabLst>
                <a:tab pos="100965" algn="l"/>
              </a:tabLst>
            </a:pP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	Знак</a:t>
            </a:r>
            <a:r>
              <a:rPr sz="2000" spc="-5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победы</a:t>
            </a:r>
            <a:r>
              <a:rPr sz="2000" spc="-7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над</a:t>
            </a:r>
            <a:r>
              <a:rPr sz="2000" spc="-5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злом</a:t>
            </a:r>
            <a:r>
              <a:rPr sz="2000" spc="-7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и</a:t>
            </a:r>
            <a:r>
              <a:rPr sz="2000" spc="-3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40D0C"/>
                </a:solidFill>
                <a:latin typeface="Times New Roman"/>
                <a:cs typeface="Times New Roman"/>
              </a:rPr>
              <a:t>грехом.</a:t>
            </a:r>
            <a:r>
              <a:rPr sz="2000" spc="-5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Как</a:t>
            </a:r>
            <a:r>
              <a:rPr sz="2000" spc="-4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крест</a:t>
            </a:r>
            <a:r>
              <a:rPr sz="2000" spc="-6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из</a:t>
            </a:r>
            <a:r>
              <a:rPr sz="2000" spc="-5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40D0C"/>
                </a:solidFill>
                <a:latin typeface="Times New Roman"/>
                <a:cs typeface="Times New Roman"/>
              </a:rPr>
              <a:t>орудия</a:t>
            </a:r>
            <a:r>
              <a:rPr sz="2000" spc="-2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казни</a:t>
            </a:r>
            <a:r>
              <a:rPr sz="2000" spc="-4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стал</a:t>
            </a:r>
            <a:r>
              <a:rPr sz="2000" spc="-3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40D0C"/>
                </a:solidFill>
                <a:latin typeface="Times New Roman"/>
                <a:cs typeface="Times New Roman"/>
              </a:rPr>
              <a:t>символом</a:t>
            </a:r>
            <a:r>
              <a:rPr sz="2000" spc="-4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40D0C"/>
                </a:solidFill>
                <a:latin typeface="Times New Roman"/>
                <a:cs typeface="Times New Roman"/>
              </a:rPr>
              <a:t>каждого</a:t>
            </a:r>
            <a:r>
              <a:rPr sz="2000" spc="-3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40D0C"/>
                </a:solidFill>
                <a:latin typeface="Times New Roman"/>
                <a:cs typeface="Times New Roman"/>
              </a:rPr>
              <a:t>христианина.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Эта</a:t>
            </a:r>
            <a:r>
              <a:rPr sz="2000" spc="-5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и</a:t>
            </a:r>
            <a:r>
              <a:rPr sz="2000" spc="-6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другие</a:t>
            </a:r>
            <a:r>
              <a:rPr sz="2000" spc="-1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темы</a:t>
            </a:r>
            <a:r>
              <a:rPr sz="2000" spc="-5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40D0C"/>
                </a:solidFill>
                <a:latin typeface="Times New Roman"/>
                <a:cs typeface="Times New Roman"/>
              </a:rPr>
              <a:t>уроков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доступны</a:t>
            </a:r>
            <a:r>
              <a:rPr sz="2000" spc="-2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в</a:t>
            </a:r>
            <a:r>
              <a:rPr sz="2000" spc="-4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40D0C"/>
                </a:solidFill>
                <a:latin typeface="Times New Roman"/>
                <a:cs typeface="Times New Roman"/>
              </a:rPr>
              <a:t>материалах</a:t>
            </a:r>
            <a:r>
              <a:rPr sz="2000" spc="-2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раздела</a:t>
            </a:r>
            <a:r>
              <a:rPr sz="2000" spc="-5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«</a:t>
            </a: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К</a:t>
            </a:r>
            <a:r>
              <a:rPr sz="2000" u="sng" spc="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уроку</a:t>
            </a:r>
            <a:r>
              <a:rPr sz="20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ОПК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»</a:t>
            </a:r>
            <a:r>
              <a:rPr sz="2000" spc="-3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на</a:t>
            </a:r>
            <a:r>
              <a:rPr sz="2000" spc="-6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40D0C"/>
                </a:solidFill>
                <a:latin typeface="Times New Roman"/>
                <a:cs typeface="Times New Roman"/>
              </a:rPr>
              <a:t>платформе</a:t>
            </a:r>
            <a:r>
              <a:rPr sz="2000" spc="-5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40D0C"/>
                </a:solidFill>
                <a:latin typeface="Times New Roman"/>
                <a:cs typeface="Times New Roman"/>
              </a:rPr>
              <a:t>«Клевер Лаборатория»*.</a:t>
            </a:r>
            <a:r>
              <a:rPr sz="2000" spc="-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К</a:t>
            </a:r>
            <a:r>
              <a:rPr sz="2000" spc="-6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каждому</a:t>
            </a:r>
            <a:r>
              <a:rPr sz="2000" spc="-5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уроку</a:t>
            </a:r>
            <a:r>
              <a:rPr sz="2000" spc="-4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вы</a:t>
            </a:r>
            <a:r>
              <a:rPr sz="2000" spc="-5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40D0C"/>
                </a:solidFill>
                <a:latin typeface="Times New Roman"/>
                <a:cs typeface="Times New Roman"/>
              </a:rPr>
              <a:t>найдете:</a:t>
            </a:r>
            <a:endParaRPr sz="2000">
              <a:latin typeface="Times New Roman"/>
              <a:cs typeface="Times New Roman"/>
            </a:endParaRPr>
          </a:p>
          <a:p>
            <a:pPr marL="100965" indent="-97155">
              <a:lnSpc>
                <a:spcPts val="1680"/>
              </a:lnSpc>
              <a:buClr>
                <a:srgbClr val="040D0C"/>
              </a:buClr>
              <a:buSzPct val="95000"/>
              <a:buChar char="•"/>
              <a:tabLst>
                <a:tab pos="100965" algn="l"/>
              </a:tabLst>
            </a:pP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Понятие</a:t>
            </a:r>
            <a:r>
              <a:rPr sz="2000" spc="-50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—</a:t>
            </a:r>
            <a:r>
              <a:rPr sz="2000" spc="-5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основные</a:t>
            </a:r>
            <a:r>
              <a:rPr sz="2000" spc="-5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тезисы</a:t>
            </a:r>
            <a:r>
              <a:rPr sz="2000" spc="-6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урока.</a:t>
            </a:r>
            <a:r>
              <a:rPr sz="2000" spc="4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4"/>
              </a:rPr>
              <a:t>Дополнительные</a:t>
            </a:r>
            <a:r>
              <a:rPr sz="2000" u="sng" spc="-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4"/>
              </a:rPr>
              <a:t> </a:t>
            </a: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4"/>
              </a:rPr>
              <a:t>материалы</a:t>
            </a:r>
            <a:r>
              <a:rPr sz="2000" spc="-20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для</a:t>
            </a:r>
            <a:r>
              <a:rPr sz="2000" spc="-5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40D0C"/>
                </a:solidFill>
                <a:latin typeface="Times New Roman"/>
                <a:cs typeface="Times New Roman"/>
              </a:rPr>
              <a:t>подготовки</a:t>
            </a:r>
            <a:r>
              <a:rPr sz="2000" spc="-4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к</a:t>
            </a:r>
            <a:r>
              <a:rPr sz="2000" spc="-5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40D0C"/>
                </a:solidFill>
                <a:latin typeface="Times New Roman"/>
                <a:cs typeface="Times New Roman"/>
              </a:rPr>
              <a:t>уроку.</a:t>
            </a:r>
            <a:r>
              <a:rPr sz="2000" spc="3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5"/>
              </a:rPr>
              <a:t>Практические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920"/>
              </a:lnSpc>
            </a:pP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5"/>
              </a:rPr>
              <a:t>задания</a:t>
            </a:r>
            <a:r>
              <a:rPr sz="2000" spc="-20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для</a:t>
            </a:r>
            <a:r>
              <a:rPr sz="2000" spc="-4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40D0C"/>
                </a:solidFill>
                <a:latin typeface="Times New Roman"/>
                <a:cs typeface="Times New Roman"/>
              </a:rPr>
              <a:t>использования</a:t>
            </a:r>
            <a:r>
              <a:rPr sz="2000" spc="-2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40D0C"/>
                </a:solidFill>
                <a:latin typeface="Times New Roman"/>
                <a:cs typeface="Times New Roman"/>
              </a:rPr>
              <a:t>на</a:t>
            </a:r>
            <a:r>
              <a:rPr sz="2000" spc="-2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40D0C"/>
                </a:solidFill>
                <a:latin typeface="Times New Roman"/>
                <a:cs typeface="Times New Roman"/>
              </a:rPr>
              <a:t>занятии.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920"/>
              </a:lnSpc>
            </a:pPr>
            <a:r>
              <a:rPr sz="2000" i="1" spc="-10" dirty="0">
                <a:solidFill>
                  <a:srgbClr val="040D0C"/>
                </a:solidFill>
                <a:latin typeface="Times New Roman"/>
                <a:cs typeface="Times New Roman"/>
              </a:rPr>
              <a:t>*Подготовка</a:t>
            </a:r>
            <a:r>
              <a:rPr sz="2000" i="1" spc="-3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40D0C"/>
                </a:solidFill>
                <a:latin typeface="Times New Roman"/>
                <a:cs typeface="Times New Roman"/>
              </a:rPr>
              <a:t>к</a:t>
            </a:r>
            <a:r>
              <a:rPr sz="2000" i="1" spc="-5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40D0C"/>
                </a:solidFill>
                <a:latin typeface="Times New Roman"/>
                <a:cs typeface="Times New Roman"/>
              </a:rPr>
              <a:t>уроку</a:t>
            </a:r>
            <a:r>
              <a:rPr sz="2000" i="1" spc="-3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40D0C"/>
                </a:solidFill>
                <a:latin typeface="Times New Roman"/>
                <a:cs typeface="Times New Roman"/>
              </a:rPr>
              <a:t>—</a:t>
            </a:r>
            <a:r>
              <a:rPr sz="2000" i="1" spc="-6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40D0C"/>
                </a:solidFill>
                <a:latin typeface="Times New Roman"/>
                <a:cs typeface="Times New Roman"/>
              </a:rPr>
              <a:t>процесс</a:t>
            </a:r>
            <a:r>
              <a:rPr sz="2000" i="1" spc="-4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i="1" spc="-10" dirty="0">
                <a:solidFill>
                  <a:srgbClr val="040D0C"/>
                </a:solidFill>
                <a:latin typeface="Times New Roman"/>
                <a:cs typeface="Times New Roman"/>
              </a:rPr>
              <a:t>трудоемкий.</a:t>
            </a:r>
            <a:r>
              <a:rPr sz="2000" i="1" spc="-4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40D0C"/>
                </a:solidFill>
                <a:latin typeface="Times New Roman"/>
                <a:cs typeface="Times New Roman"/>
              </a:rPr>
              <a:t>Чтобы</a:t>
            </a:r>
            <a:r>
              <a:rPr sz="2000" i="1" spc="-4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40D0C"/>
                </a:solidFill>
                <a:latin typeface="Times New Roman"/>
                <a:cs typeface="Times New Roman"/>
              </a:rPr>
              <a:t>облегчить</a:t>
            </a:r>
            <a:r>
              <a:rPr sz="2000" i="1" spc="-6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40D0C"/>
                </a:solidFill>
                <a:latin typeface="Times New Roman"/>
                <a:cs typeface="Times New Roman"/>
              </a:rPr>
              <a:t>эту</a:t>
            </a:r>
            <a:r>
              <a:rPr sz="2000" i="1" spc="-3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40D0C"/>
                </a:solidFill>
                <a:latin typeface="Times New Roman"/>
                <a:cs typeface="Times New Roman"/>
              </a:rPr>
              <a:t>часть</a:t>
            </a:r>
            <a:r>
              <a:rPr sz="2000" i="1" spc="-5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40D0C"/>
                </a:solidFill>
                <a:latin typeface="Times New Roman"/>
                <a:cs typeface="Times New Roman"/>
              </a:rPr>
              <a:t>работы,</a:t>
            </a:r>
            <a:r>
              <a:rPr sz="2000" i="1" spc="-4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40D0C"/>
                </a:solidFill>
                <a:latin typeface="Times New Roman"/>
                <a:cs typeface="Times New Roman"/>
              </a:rPr>
              <a:t>мы</a:t>
            </a:r>
            <a:r>
              <a:rPr sz="2000" i="1" spc="-3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i="1" spc="-10" dirty="0">
                <a:solidFill>
                  <a:srgbClr val="040D0C"/>
                </a:solidFill>
                <a:latin typeface="Times New Roman"/>
                <a:cs typeface="Times New Roman"/>
              </a:rPr>
              <a:t>регулярно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160"/>
              </a:lnSpc>
            </a:pPr>
            <a:r>
              <a:rPr sz="2000" i="1" spc="-10" dirty="0">
                <a:solidFill>
                  <a:srgbClr val="040D0C"/>
                </a:solidFill>
                <a:latin typeface="Times New Roman"/>
                <a:cs typeface="Times New Roman"/>
              </a:rPr>
              <a:t>пополняем</a:t>
            </a:r>
            <a:r>
              <a:rPr sz="2000" i="1" spc="-3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40D0C"/>
                </a:solidFill>
                <a:latin typeface="Times New Roman"/>
                <a:cs typeface="Times New Roman"/>
              </a:rPr>
              <a:t>нашу</a:t>
            </a:r>
            <a:r>
              <a:rPr sz="2000" i="1" spc="-5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40D0C"/>
                </a:solidFill>
                <a:latin typeface="Times New Roman"/>
                <a:cs typeface="Times New Roman"/>
              </a:rPr>
              <a:t>копилку</a:t>
            </a:r>
            <a:r>
              <a:rPr sz="2000" i="1" spc="-5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40D0C"/>
                </a:solidFill>
                <a:latin typeface="Times New Roman"/>
                <a:cs typeface="Times New Roman"/>
              </a:rPr>
              <a:t>материалов</a:t>
            </a:r>
            <a:r>
              <a:rPr sz="2000" i="1" spc="-4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40D0C"/>
                </a:solidFill>
                <a:latin typeface="Times New Roman"/>
                <a:cs typeface="Times New Roman"/>
              </a:rPr>
              <a:t>к</a:t>
            </a:r>
            <a:r>
              <a:rPr sz="2000" i="1" spc="-2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40D0C"/>
                </a:solidFill>
                <a:latin typeface="Times New Roman"/>
                <a:cs typeface="Times New Roman"/>
              </a:rPr>
              <a:t>уроку</a:t>
            </a:r>
            <a:r>
              <a:rPr sz="2000" i="1" spc="-5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40D0C"/>
                </a:solidFill>
                <a:latin typeface="Times New Roman"/>
                <a:cs typeface="Times New Roman"/>
              </a:rPr>
              <a:t>«</a:t>
            </a:r>
            <a:r>
              <a:rPr sz="2000" i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Основы</a:t>
            </a:r>
            <a:r>
              <a:rPr sz="2000" i="1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i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православной</a:t>
            </a:r>
            <a:r>
              <a:rPr sz="2000" i="1" u="sng" spc="-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000" i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культуры</a:t>
            </a:r>
            <a:r>
              <a:rPr sz="2000" i="1" spc="-10" dirty="0">
                <a:solidFill>
                  <a:srgbClr val="040D0C"/>
                </a:solidFill>
                <a:latin typeface="Times New Roman"/>
                <a:cs typeface="Times New Roman"/>
              </a:rPr>
              <a:t>»</a:t>
            </a:r>
            <a:r>
              <a:rPr sz="2000" spc="-10" dirty="0">
                <a:solidFill>
                  <a:srgbClr val="040D0C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2560" y="66039"/>
            <a:ext cx="2827020" cy="188213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0318" rIns="0" bIns="0" rtlCol="0">
            <a:spAutoFit/>
          </a:bodyPr>
          <a:lstStyle/>
          <a:p>
            <a:pPr marL="6020435" marR="5080" indent="-2200275">
              <a:lnSpc>
                <a:spcPts val="2700"/>
              </a:lnSpc>
              <a:spcBef>
                <a:spcPts val="440"/>
              </a:spcBef>
            </a:pPr>
            <a:r>
              <a:rPr dirty="0"/>
              <a:t>Занятие</a:t>
            </a:r>
            <a:r>
              <a:rPr spc="-55" dirty="0"/>
              <a:t> </a:t>
            </a:r>
            <a:r>
              <a:rPr dirty="0"/>
              <a:t>№</a:t>
            </a:r>
            <a:r>
              <a:rPr spc="-40" dirty="0"/>
              <a:t> </a:t>
            </a:r>
            <a:r>
              <a:rPr dirty="0"/>
              <a:t>18</a:t>
            </a:r>
            <a:r>
              <a:rPr spc="-50" dirty="0"/>
              <a:t> </a:t>
            </a:r>
            <a:r>
              <a:rPr dirty="0"/>
              <a:t>по</a:t>
            </a:r>
            <a:r>
              <a:rPr spc="-35" dirty="0"/>
              <a:t> </a:t>
            </a:r>
            <a:r>
              <a:rPr dirty="0"/>
              <a:t>учебнику</a:t>
            </a:r>
            <a:r>
              <a:rPr spc="-25" dirty="0"/>
              <a:t> </a:t>
            </a:r>
            <a:r>
              <a:rPr dirty="0"/>
              <a:t>«Основы</a:t>
            </a:r>
            <a:r>
              <a:rPr spc="-55" dirty="0"/>
              <a:t> </a:t>
            </a:r>
            <a:r>
              <a:rPr spc="-10" dirty="0"/>
              <a:t>православной </a:t>
            </a:r>
            <a:r>
              <a:rPr spc="-20" dirty="0"/>
              <a:t>культуры»</a:t>
            </a:r>
            <a:r>
              <a:rPr spc="-105" dirty="0"/>
              <a:t> </a:t>
            </a:r>
            <a:r>
              <a:rPr spc="-10" dirty="0"/>
              <a:t>«Икона»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3339"/>
            <a:ext cx="3660139" cy="20573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739" y="2237104"/>
            <a:ext cx="11931650" cy="4203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4165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С</a:t>
            </a:r>
            <a:r>
              <a:rPr sz="2300" spc="-6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помощью</a:t>
            </a:r>
            <a:r>
              <a:rPr sz="2300" spc="-114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наших</a:t>
            </a:r>
            <a:r>
              <a:rPr sz="2300" spc="-9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40D0C"/>
                </a:solidFill>
                <a:latin typeface="Times New Roman"/>
                <a:cs typeface="Times New Roman"/>
              </a:rPr>
              <a:t>материалов</a:t>
            </a:r>
            <a:r>
              <a:rPr sz="2300" spc="-8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вы</a:t>
            </a:r>
            <a:r>
              <a:rPr sz="2300" spc="-3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сможете</a:t>
            </a:r>
            <a:r>
              <a:rPr sz="2300" spc="-7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40D0C"/>
                </a:solidFill>
                <a:latin typeface="Times New Roman"/>
                <a:cs typeface="Times New Roman"/>
              </a:rPr>
              <a:t>рассказать</a:t>
            </a:r>
            <a:r>
              <a:rPr sz="2300" spc="-4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о</a:t>
            </a:r>
            <a:r>
              <a:rPr sz="2300" spc="-7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том,</a:t>
            </a:r>
            <a:r>
              <a:rPr sz="2300" spc="-7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почему</a:t>
            </a:r>
            <a:r>
              <a:rPr sz="2300" spc="-10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икону</a:t>
            </a:r>
            <a:r>
              <a:rPr sz="2300" spc="-9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называют</a:t>
            </a:r>
            <a:r>
              <a:rPr sz="2300" spc="-3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40D0C"/>
                </a:solidFill>
                <a:latin typeface="Times New Roman"/>
                <a:cs typeface="Times New Roman"/>
              </a:rPr>
              <a:t>«окном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в</a:t>
            </a:r>
            <a:r>
              <a:rPr sz="2300" spc="-5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вечность»</a:t>
            </a:r>
            <a:r>
              <a:rPr sz="2300" spc="-3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и</a:t>
            </a:r>
            <a:r>
              <a:rPr sz="2300" spc="-3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в</a:t>
            </a:r>
            <a:r>
              <a:rPr sz="2300" spc="-4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чем</a:t>
            </a:r>
            <a:r>
              <a:rPr sz="2300" spc="-4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принципиальное</a:t>
            </a:r>
            <a:r>
              <a:rPr sz="2300" spc="-9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отличие</a:t>
            </a:r>
            <a:r>
              <a:rPr sz="2300" spc="-4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40D0C"/>
                </a:solidFill>
                <a:latin typeface="Times New Roman"/>
                <a:cs typeface="Times New Roman"/>
              </a:rPr>
              <a:t>священного</a:t>
            </a:r>
            <a:r>
              <a:rPr sz="2300" spc="-7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образа</a:t>
            </a:r>
            <a:r>
              <a:rPr sz="2300" spc="-4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от</a:t>
            </a:r>
            <a:r>
              <a:rPr sz="2300" spc="-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обычной</a:t>
            </a:r>
            <a:r>
              <a:rPr sz="2300" spc="-7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40D0C"/>
                </a:solidFill>
                <a:latin typeface="Times New Roman"/>
                <a:cs typeface="Times New Roman"/>
              </a:rPr>
              <a:t>живописи.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725670" algn="l"/>
              </a:tabLst>
            </a:pP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По</a:t>
            </a:r>
            <a:r>
              <a:rPr sz="2300" spc="-4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каким</a:t>
            </a:r>
            <a:r>
              <a:rPr sz="2300" spc="-3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канонам</a:t>
            </a:r>
            <a:r>
              <a:rPr sz="2300" spc="-8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пишутся</a:t>
            </a:r>
            <a:r>
              <a:rPr sz="2300" spc="-2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40D0C"/>
                </a:solidFill>
                <a:latin typeface="Times New Roman"/>
                <a:cs typeface="Times New Roman"/>
              </a:rPr>
              <a:t>иконы?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	Каким</a:t>
            </a:r>
            <a:r>
              <a:rPr sz="2300" spc="-9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явился</a:t>
            </a:r>
            <a:r>
              <a:rPr sz="2300" spc="-8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человеку</a:t>
            </a:r>
            <a:r>
              <a:rPr sz="2300" spc="-6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первообраз</a:t>
            </a:r>
            <a:r>
              <a:rPr sz="2300" spc="-12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40D0C"/>
                </a:solidFill>
                <a:latin typeface="Times New Roman"/>
                <a:cs typeface="Times New Roman"/>
              </a:rPr>
              <a:t>Христа?</a:t>
            </a:r>
            <a:endParaRPr sz="23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7515225" algn="l"/>
              </a:tabLst>
            </a:pP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В</a:t>
            </a:r>
            <a:r>
              <a:rPr sz="2300" spc="-2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чем</a:t>
            </a:r>
            <a:r>
              <a:rPr sz="2300" spc="-4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принципиальная</a:t>
            </a:r>
            <a:r>
              <a:rPr sz="2300" spc="-8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разница</a:t>
            </a:r>
            <a:r>
              <a:rPr sz="2300" spc="-7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между</a:t>
            </a:r>
            <a:r>
              <a:rPr sz="2300" spc="-4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40D0C"/>
                </a:solidFill>
                <a:latin typeface="Times New Roman"/>
                <a:cs typeface="Times New Roman"/>
              </a:rPr>
              <a:t>иконой</a:t>
            </a:r>
            <a:r>
              <a:rPr sz="2300" spc="-8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и</a:t>
            </a:r>
            <a:r>
              <a:rPr sz="2300" spc="2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40D0C"/>
                </a:solidFill>
                <a:latin typeface="Times New Roman"/>
                <a:cs typeface="Times New Roman"/>
              </a:rPr>
              <a:t>картиной?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	</a:t>
            </a:r>
            <a:r>
              <a:rPr sz="2300" spc="-10" dirty="0">
                <a:solidFill>
                  <a:srgbClr val="040D0C"/>
                </a:solidFill>
                <a:latin typeface="Times New Roman"/>
                <a:cs typeface="Times New Roman"/>
              </a:rPr>
              <a:t>Кто</a:t>
            </a:r>
            <a:r>
              <a:rPr sz="2300" spc="-7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был</a:t>
            </a:r>
            <a:r>
              <a:rPr sz="2300" spc="-8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первым</a:t>
            </a:r>
            <a:r>
              <a:rPr sz="2300" spc="-6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40D0C"/>
                </a:solidFill>
                <a:latin typeface="Times New Roman"/>
                <a:cs typeface="Times New Roman"/>
              </a:rPr>
              <a:t>иконописцем? </a:t>
            </a:r>
            <a:r>
              <a:rPr sz="2300" spc="-20" dirty="0">
                <a:solidFill>
                  <a:srgbClr val="040D0C"/>
                </a:solidFill>
                <a:latin typeface="Times New Roman"/>
                <a:cs typeface="Times New Roman"/>
              </a:rPr>
              <a:t>Благодаря</a:t>
            </a:r>
            <a:r>
              <a:rPr sz="2300" spc="-3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каким</a:t>
            </a:r>
            <a:r>
              <a:rPr sz="2300" spc="-6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творениям</a:t>
            </a:r>
            <a:r>
              <a:rPr sz="2300" spc="-7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вошли</a:t>
            </a:r>
            <a:r>
              <a:rPr sz="2300" spc="-4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в</a:t>
            </a:r>
            <a:r>
              <a:rPr sz="2300" spc="-1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историю</a:t>
            </a:r>
            <a:r>
              <a:rPr sz="2300" spc="-7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самые</a:t>
            </a:r>
            <a:r>
              <a:rPr sz="2300" spc="-2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известные</a:t>
            </a:r>
            <a:r>
              <a:rPr sz="2300" spc="-2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40D0C"/>
                </a:solidFill>
                <a:latin typeface="Times New Roman"/>
                <a:cs typeface="Times New Roman"/>
              </a:rPr>
              <a:t>иконописцы</a:t>
            </a:r>
            <a:r>
              <a:rPr sz="2300" spc="-9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от</a:t>
            </a:r>
            <a:r>
              <a:rPr sz="2300" spc="-1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Андрея</a:t>
            </a:r>
            <a:r>
              <a:rPr sz="2300" spc="-4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40D0C"/>
                </a:solidFill>
                <a:latin typeface="Times New Roman"/>
                <a:cs typeface="Times New Roman"/>
              </a:rPr>
              <a:t>Рублева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до</a:t>
            </a:r>
            <a:r>
              <a:rPr sz="2300" spc="-6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Дионисия?</a:t>
            </a:r>
            <a:r>
              <a:rPr sz="2300" spc="-9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40D0C"/>
                </a:solidFill>
                <a:latin typeface="Times New Roman"/>
                <a:cs typeface="Times New Roman"/>
              </a:rPr>
              <a:t>Почему</a:t>
            </a:r>
            <a:r>
              <a:rPr sz="2300" spc="-7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сам</a:t>
            </a:r>
            <a:r>
              <a:rPr sz="2300" spc="-3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человек</a:t>
            </a:r>
            <a:r>
              <a:rPr sz="2300" spc="-6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является </a:t>
            </a:r>
            <a:r>
              <a:rPr sz="2300" spc="-10" dirty="0">
                <a:solidFill>
                  <a:srgbClr val="040D0C"/>
                </a:solidFill>
                <a:latin typeface="Times New Roman"/>
                <a:cs typeface="Times New Roman"/>
              </a:rPr>
              <a:t>иконой</a:t>
            </a:r>
            <a:r>
              <a:rPr sz="2300" spc="-12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40D0C"/>
                </a:solidFill>
                <a:latin typeface="Times New Roman"/>
                <a:cs typeface="Times New Roman"/>
              </a:rPr>
              <a:t>Создателя?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Эта</a:t>
            </a:r>
            <a:r>
              <a:rPr sz="2300" spc="-3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и</a:t>
            </a:r>
            <a:r>
              <a:rPr sz="2300" spc="-2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другие</a:t>
            </a:r>
            <a:r>
              <a:rPr sz="2300" spc="-3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темы</a:t>
            </a:r>
            <a:r>
              <a:rPr sz="2300" spc="-3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уроков</a:t>
            </a:r>
            <a:r>
              <a:rPr sz="2300" spc="-5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доступны</a:t>
            </a:r>
            <a:r>
              <a:rPr sz="2300" spc="-5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в</a:t>
            </a:r>
            <a:r>
              <a:rPr sz="2300" spc="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40D0C"/>
                </a:solidFill>
                <a:latin typeface="Times New Roman"/>
                <a:cs typeface="Times New Roman"/>
              </a:rPr>
              <a:t>материалах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раздела</a:t>
            </a:r>
            <a:r>
              <a:rPr sz="2300" spc="-6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«</a:t>
            </a:r>
            <a:r>
              <a:rPr sz="23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К</a:t>
            </a:r>
            <a:r>
              <a:rPr sz="2300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3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урокуОПК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»</a:t>
            </a:r>
            <a:r>
              <a:rPr sz="2300" spc="-9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на</a:t>
            </a:r>
            <a:r>
              <a:rPr sz="2300" spc="-9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платформе</a:t>
            </a:r>
            <a:r>
              <a:rPr sz="2300" spc="-11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«Клевер</a:t>
            </a:r>
            <a:r>
              <a:rPr sz="2300" spc="-3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40D0C"/>
                </a:solidFill>
                <a:latin typeface="Times New Roman"/>
                <a:cs typeface="Times New Roman"/>
              </a:rPr>
              <a:t>Лаборатории»*.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К</a:t>
            </a:r>
            <a:r>
              <a:rPr sz="2300" spc="-2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каждому</a:t>
            </a:r>
            <a:r>
              <a:rPr sz="2300" spc="-5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уроку</a:t>
            </a:r>
            <a:r>
              <a:rPr sz="2300" spc="-4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вы</a:t>
            </a:r>
            <a:r>
              <a:rPr sz="2300" spc="-2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найдете:</a:t>
            </a:r>
            <a:r>
              <a:rPr sz="2300" spc="-4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4"/>
              </a:rPr>
              <a:t>Понятие</a:t>
            </a:r>
            <a:r>
              <a:rPr sz="2300" spc="-60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—</a:t>
            </a:r>
            <a:r>
              <a:rPr sz="2300" spc="-2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основные</a:t>
            </a:r>
            <a:r>
              <a:rPr sz="2300" spc="-6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тезисы</a:t>
            </a:r>
            <a:r>
              <a:rPr sz="2300" spc="-1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урока;</a:t>
            </a:r>
            <a:r>
              <a:rPr sz="2300" spc="-5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5"/>
              </a:rPr>
              <a:t>Дополнительные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3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5"/>
              </a:rPr>
              <a:t>материалы</a:t>
            </a:r>
            <a:r>
              <a:rPr sz="2300" spc="-35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для</a:t>
            </a:r>
            <a:r>
              <a:rPr sz="2300" spc="-3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spc="-20" dirty="0">
                <a:solidFill>
                  <a:srgbClr val="040D0C"/>
                </a:solidFill>
                <a:latin typeface="Times New Roman"/>
                <a:cs typeface="Times New Roman"/>
              </a:rPr>
              <a:t>подготовки</a:t>
            </a:r>
            <a:r>
              <a:rPr sz="2300" spc="-9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к</a:t>
            </a:r>
            <a:r>
              <a:rPr sz="2300" spc="-2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уроку;</a:t>
            </a:r>
            <a:r>
              <a:rPr sz="2300" spc="-5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6"/>
              </a:rPr>
              <a:t>Практические</a:t>
            </a:r>
            <a:r>
              <a:rPr sz="2300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6"/>
              </a:rPr>
              <a:t> </a:t>
            </a:r>
            <a:r>
              <a:rPr sz="23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6"/>
              </a:rPr>
              <a:t>задания</a:t>
            </a:r>
            <a:r>
              <a:rPr sz="2300" spc="-40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для</a:t>
            </a:r>
            <a:r>
              <a:rPr sz="2300" spc="-4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40D0C"/>
                </a:solidFill>
                <a:latin typeface="Times New Roman"/>
                <a:cs typeface="Times New Roman"/>
              </a:rPr>
              <a:t>использования</a:t>
            </a:r>
            <a:r>
              <a:rPr sz="2300" spc="-3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40D0C"/>
                </a:solidFill>
                <a:latin typeface="Times New Roman"/>
                <a:cs typeface="Times New Roman"/>
              </a:rPr>
              <a:t>на</a:t>
            </a:r>
            <a:r>
              <a:rPr sz="2300" spc="-4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040D0C"/>
                </a:solidFill>
                <a:latin typeface="Times New Roman"/>
                <a:cs typeface="Times New Roman"/>
              </a:rPr>
              <a:t>занятии.</a:t>
            </a: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i="1" dirty="0">
                <a:solidFill>
                  <a:srgbClr val="040D0C"/>
                </a:solidFill>
                <a:latin typeface="Times New Roman"/>
                <a:cs typeface="Times New Roman"/>
              </a:rPr>
              <a:t>Мы</a:t>
            </a:r>
            <a:r>
              <a:rPr sz="2100" i="1" spc="-2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40D0C"/>
                </a:solidFill>
                <a:latin typeface="Times New Roman"/>
                <a:cs typeface="Times New Roman"/>
              </a:rPr>
              <a:t>регулярно</a:t>
            </a:r>
            <a:r>
              <a:rPr sz="2100" i="1" spc="-6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040D0C"/>
                </a:solidFill>
                <a:latin typeface="Times New Roman"/>
                <a:cs typeface="Times New Roman"/>
              </a:rPr>
              <a:t>пополняем</a:t>
            </a:r>
            <a:r>
              <a:rPr sz="2100" i="1" spc="-7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40D0C"/>
                </a:solidFill>
                <a:latin typeface="Times New Roman"/>
                <a:cs typeface="Times New Roman"/>
              </a:rPr>
              <a:t>нашу</a:t>
            </a:r>
            <a:r>
              <a:rPr sz="2100" i="1" spc="-2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40D0C"/>
                </a:solidFill>
                <a:latin typeface="Times New Roman"/>
                <a:cs typeface="Times New Roman"/>
              </a:rPr>
              <a:t>копилку</a:t>
            </a:r>
            <a:r>
              <a:rPr sz="2100" i="1" spc="-4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40D0C"/>
                </a:solidFill>
                <a:latin typeface="Times New Roman"/>
                <a:cs typeface="Times New Roman"/>
              </a:rPr>
              <a:t>материалов</a:t>
            </a:r>
            <a:r>
              <a:rPr sz="2100" i="1" spc="-40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40D0C"/>
                </a:solidFill>
                <a:latin typeface="Times New Roman"/>
                <a:cs typeface="Times New Roman"/>
              </a:rPr>
              <a:t>к</a:t>
            </a:r>
            <a:r>
              <a:rPr sz="2100" i="1" spc="-3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40D0C"/>
                </a:solidFill>
                <a:latin typeface="Times New Roman"/>
                <a:cs typeface="Times New Roman"/>
              </a:rPr>
              <a:t>уроку</a:t>
            </a:r>
            <a:r>
              <a:rPr sz="2100" i="1" spc="-45" dirty="0">
                <a:solidFill>
                  <a:srgbClr val="040D0C"/>
                </a:solidFill>
                <a:latin typeface="Times New Roman"/>
                <a:cs typeface="Times New Roman"/>
              </a:rPr>
              <a:t> </a:t>
            </a:r>
            <a:r>
              <a:rPr sz="2100" i="1" dirty="0">
                <a:solidFill>
                  <a:srgbClr val="040D0C"/>
                </a:solidFill>
                <a:latin typeface="Times New Roman"/>
                <a:cs typeface="Times New Roman"/>
              </a:rPr>
              <a:t>«</a:t>
            </a:r>
            <a:r>
              <a:rPr sz="2100" i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Основы</a:t>
            </a:r>
            <a:r>
              <a:rPr sz="2100" i="1" u="sng" spc="-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100" i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православной</a:t>
            </a:r>
            <a:r>
              <a:rPr sz="2100" i="1" u="sng" spc="-8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100" i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культуры</a:t>
            </a:r>
            <a:r>
              <a:rPr sz="2100" i="1" spc="-10" dirty="0">
                <a:solidFill>
                  <a:srgbClr val="040D0C"/>
                </a:solidFill>
                <a:latin typeface="Times New Roman"/>
                <a:cs typeface="Times New Roman"/>
              </a:rPr>
              <a:t>»</a:t>
            </a:r>
            <a:r>
              <a:rPr sz="2100" spc="-10" dirty="0">
                <a:solidFill>
                  <a:srgbClr val="040D0C"/>
                </a:solidFill>
                <a:latin typeface="Times New Roman"/>
                <a:cs typeface="Times New Roman"/>
              </a:rPr>
              <a:t>.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8219" y="0"/>
            <a:ext cx="1009142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" y="0"/>
            <a:ext cx="2413000" cy="15570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22345" y="120650"/>
            <a:ext cx="8084184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022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1F4E79"/>
                </a:solidFill>
                <a:latin typeface="Calibri"/>
                <a:cs typeface="Calibri"/>
              </a:rPr>
              <a:t>Номинация</a:t>
            </a:r>
            <a:r>
              <a:rPr sz="2100" b="1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1F4E79"/>
                </a:solidFill>
                <a:latin typeface="Calibri"/>
                <a:cs typeface="Calibri"/>
              </a:rPr>
              <a:t>№</a:t>
            </a:r>
            <a:r>
              <a:rPr sz="2100" b="1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1F4E79"/>
                </a:solidFill>
                <a:latin typeface="Calibri"/>
                <a:cs typeface="Calibri"/>
              </a:rPr>
              <a:t>1.</a:t>
            </a:r>
            <a:r>
              <a:rPr sz="2100" b="1" spc="-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1F4E79"/>
                </a:solidFill>
                <a:latin typeface="Calibri"/>
                <a:cs typeface="Calibri"/>
              </a:rPr>
              <a:t>«Классический</a:t>
            </a:r>
            <a:r>
              <a:rPr sz="2100" b="1" spc="-20" dirty="0">
                <a:solidFill>
                  <a:srgbClr val="1F4E79"/>
                </a:solidFill>
                <a:latin typeface="Calibri"/>
                <a:cs typeface="Calibri"/>
              </a:rPr>
              <a:t> подход</a:t>
            </a:r>
            <a:r>
              <a:rPr sz="2100" b="1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1F4E79"/>
                </a:solidFill>
                <a:latin typeface="Calibri"/>
                <a:cs typeface="Calibri"/>
              </a:rPr>
              <a:t>к</a:t>
            </a:r>
            <a:r>
              <a:rPr sz="2100" b="1" spc="-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100" b="1" spc="-20" dirty="0">
                <a:solidFill>
                  <a:srgbClr val="1F4E79"/>
                </a:solidFill>
                <a:latin typeface="Calibri"/>
                <a:cs typeface="Calibri"/>
              </a:rPr>
              <a:t>ДНК»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Уроки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по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ОПК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или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ОДНКНР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(и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дидактический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материал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к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урокам)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dirty="0">
                <a:latin typeface="Calibri"/>
                <a:cs typeface="Calibri"/>
              </a:rPr>
              <a:t>Уроки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иных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школьных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дисциплин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и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дидактический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материал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к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урокам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dirty="0">
                <a:latin typeface="Calibri"/>
                <a:cs typeface="Calibri"/>
              </a:rPr>
              <a:t>Сценарии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спектаклей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и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праздников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dirty="0">
                <a:latin typeface="Calibri"/>
                <a:cs typeface="Calibri"/>
              </a:rPr>
              <a:t>Внеклассные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мероприятия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и</a:t>
            </a:r>
            <a:r>
              <a:rPr sz="2100" spc="-10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классные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часы</a:t>
            </a:r>
            <a:endParaRPr sz="2100">
              <a:latin typeface="Calibri"/>
              <a:cs typeface="Calibri"/>
            </a:endParaRPr>
          </a:p>
          <a:p>
            <a:pPr marR="720725" algn="r">
              <a:lnSpc>
                <a:spcPct val="100000"/>
              </a:lnSpc>
            </a:pPr>
            <a:r>
              <a:rPr sz="2100" b="1" dirty="0">
                <a:solidFill>
                  <a:srgbClr val="1F4E79"/>
                </a:solidFill>
                <a:latin typeface="Calibri"/>
                <a:cs typeface="Calibri"/>
              </a:rPr>
              <a:t>Номинация</a:t>
            </a:r>
            <a:r>
              <a:rPr sz="2100" b="1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1F4E79"/>
                </a:solidFill>
                <a:latin typeface="Calibri"/>
                <a:cs typeface="Calibri"/>
              </a:rPr>
              <a:t>№</a:t>
            </a:r>
            <a:r>
              <a:rPr sz="2100" b="1" spc="-5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1F4E79"/>
                </a:solidFill>
                <a:latin typeface="Calibri"/>
                <a:cs typeface="Calibri"/>
              </a:rPr>
              <a:t>2.</a:t>
            </a:r>
            <a:r>
              <a:rPr sz="2100" b="1" spc="-5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1F4E79"/>
                </a:solidFill>
                <a:latin typeface="Calibri"/>
                <a:cs typeface="Calibri"/>
              </a:rPr>
              <a:t>«Современный</a:t>
            </a:r>
            <a:r>
              <a:rPr sz="2100" b="1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1F4E79"/>
                </a:solidFill>
                <a:latin typeface="Calibri"/>
                <a:cs typeface="Calibri"/>
              </a:rPr>
              <a:t>подход</a:t>
            </a:r>
            <a:r>
              <a:rPr sz="2100" b="1" spc="-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1F4E79"/>
                </a:solidFill>
                <a:latin typeface="Calibri"/>
                <a:cs typeface="Calibri"/>
              </a:rPr>
              <a:t>к</a:t>
            </a:r>
            <a:r>
              <a:rPr sz="2100" b="1" spc="-5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100" b="1" spc="-20" dirty="0">
                <a:solidFill>
                  <a:srgbClr val="1F4E79"/>
                </a:solidFill>
                <a:latin typeface="Calibri"/>
                <a:cs typeface="Calibri"/>
              </a:rPr>
              <a:t>ДНК»</a:t>
            </a:r>
            <a:endParaRPr sz="2100">
              <a:latin typeface="Calibri"/>
              <a:cs typeface="Calibri"/>
            </a:endParaRPr>
          </a:p>
          <a:p>
            <a:pPr marR="786765" algn="r">
              <a:lnSpc>
                <a:spcPct val="100000"/>
              </a:lnSpc>
              <a:spcBef>
                <a:spcPts val="5"/>
              </a:spcBef>
              <a:tabLst>
                <a:tab pos="3665854" algn="l"/>
                <a:tab pos="4761865" algn="l"/>
              </a:tabLst>
            </a:pPr>
            <a:r>
              <a:rPr sz="2100" spc="-20" dirty="0">
                <a:latin typeface="Calibri"/>
                <a:cs typeface="Calibri"/>
              </a:rPr>
              <a:t>«Аудиопередача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(подкаст)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10" dirty="0">
                <a:latin typeface="Calibri"/>
                <a:cs typeface="Calibri"/>
              </a:rPr>
              <a:t>Ролик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10" dirty="0">
                <a:latin typeface="Calibri"/>
                <a:cs typeface="Calibri"/>
              </a:rPr>
              <a:t>Короткая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статья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(пост)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dirty="0">
                <a:latin typeface="Calibri"/>
                <a:cs typeface="Calibri"/>
              </a:rPr>
              <a:t>Видеоурок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(скринкаст)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22345" y="3001898"/>
            <a:ext cx="7514590" cy="290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496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1F4E79"/>
                </a:solidFill>
                <a:latin typeface="Calibri"/>
                <a:cs typeface="Calibri"/>
              </a:rPr>
              <a:t>Номинация</a:t>
            </a:r>
            <a:r>
              <a:rPr sz="2100" b="1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1F4E79"/>
                </a:solidFill>
                <a:latin typeface="Calibri"/>
                <a:cs typeface="Calibri"/>
              </a:rPr>
              <a:t>№</a:t>
            </a:r>
            <a:r>
              <a:rPr sz="2100" b="1" spc="-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1F4E79"/>
                </a:solidFill>
                <a:latin typeface="Calibri"/>
                <a:cs typeface="Calibri"/>
              </a:rPr>
              <a:t>3.</a:t>
            </a:r>
            <a:r>
              <a:rPr sz="2100" b="1" spc="-5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1F4E79"/>
                </a:solidFill>
                <a:latin typeface="Calibri"/>
                <a:cs typeface="Calibri"/>
              </a:rPr>
              <a:t>«Инновационный</a:t>
            </a:r>
            <a:r>
              <a:rPr sz="2100" b="1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100" b="1" spc="-20" dirty="0">
                <a:solidFill>
                  <a:srgbClr val="1F4E79"/>
                </a:solidFill>
                <a:latin typeface="Calibri"/>
                <a:cs typeface="Calibri"/>
              </a:rPr>
              <a:t>подход</a:t>
            </a:r>
            <a:r>
              <a:rPr sz="2100" b="1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1F4E79"/>
                </a:solidFill>
                <a:latin typeface="Calibri"/>
                <a:cs typeface="Calibri"/>
              </a:rPr>
              <a:t>к</a:t>
            </a:r>
            <a:r>
              <a:rPr sz="2100" b="1" spc="-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100" b="1" spc="-20" dirty="0">
                <a:solidFill>
                  <a:srgbClr val="1F4E79"/>
                </a:solidFill>
                <a:latin typeface="Calibri"/>
                <a:cs typeface="Calibri"/>
              </a:rPr>
              <a:t>ДНК»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dirty="0">
                <a:latin typeface="Calibri"/>
                <a:cs typeface="Calibri"/>
              </a:rPr>
              <a:t>Урок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вне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школы</a:t>
            </a:r>
            <a:endParaRPr sz="2100">
              <a:latin typeface="Calibri"/>
              <a:cs typeface="Calibri"/>
            </a:endParaRPr>
          </a:p>
          <a:p>
            <a:pPr marL="12700" marR="1138555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Образовательный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маршрут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«По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святым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местам»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(квест) Инновационный </a:t>
            </a:r>
            <a:r>
              <a:rPr sz="2100" spc="-20" dirty="0">
                <a:latin typeface="Calibri"/>
                <a:cs typeface="Calibri"/>
              </a:rPr>
              <a:t>опыт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dirty="0">
                <a:latin typeface="Calibri"/>
                <a:cs typeface="Calibri"/>
              </a:rPr>
              <a:t>Викторина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(квиз)</a:t>
            </a:r>
            <a:endParaRPr sz="2100">
              <a:latin typeface="Calibri"/>
              <a:cs typeface="Calibri"/>
            </a:endParaRPr>
          </a:p>
          <a:p>
            <a:pPr marL="1887220">
              <a:lnSpc>
                <a:spcPct val="100000"/>
              </a:lnSpc>
            </a:pPr>
            <a:r>
              <a:rPr sz="2100" b="1" dirty="0">
                <a:solidFill>
                  <a:srgbClr val="1F4E79"/>
                </a:solidFill>
                <a:latin typeface="Calibri"/>
                <a:cs typeface="Calibri"/>
              </a:rPr>
              <a:t>Номинация</a:t>
            </a:r>
            <a:r>
              <a:rPr sz="2100" b="1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1F4E79"/>
                </a:solidFill>
                <a:latin typeface="Calibri"/>
                <a:cs typeface="Calibri"/>
              </a:rPr>
              <a:t>№</a:t>
            </a:r>
            <a:r>
              <a:rPr sz="2100" b="1" spc="-5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1F4E79"/>
                </a:solidFill>
                <a:latin typeface="Calibri"/>
                <a:cs typeface="Calibri"/>
              </a:rPr>
              <a:t>4.</a:t>
            </a:r>
            <a:r>
              <a:rPr sz="2100" b="1" spc="-6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1F4E79"/>
                </a:solidFill>
                <a:latin typeface="Calibri"/>
                <a:cs typeface="Calibri"/>
              </a:rPr>
              <a:t>«Творческий</a:t>
            </a:r>
            <a:r>
              <a:rPr sz="2100" b="1" spc="-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100" b="1" spc="-20" dirty="0">
                <a:solidFill>
                  <a:srgbClr val="1F4E79"/>
                </a:solidFill>
                <a:latin typeface="Calibri"/>
                <a:cs typeface="Calibri"/>
              </a:rPr>
              <a:t>подход</a:t>
            </a:r>
            <a:r>
              <a:rPr sz="2100" b="1" spc="-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1F4E79"/>
                </a:solidFill>
                <a:latin typeface="Calibri"/>
                <a:cs typeface="Calibri"/>
              </a:rPr>
              <a:t>к</a:t>
            </a:r>
            <a:r>
              <a:rPr sz="2100" b="1" spc="-6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100" b="1" spc="-20" dirty="0">
                <a:solidFill>
                  <a:srgbClr val="1F4E79"/>
                </a:solidFill>
                <a:latin typeface="Calibri"/>
                <a:cs typeface="Calibri"/>
              </a:rPr>
              <a:t>ДНК»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Наглядный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материал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(постер,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инфографика)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Кинопритча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745740" algn="l"/>
              </a:tabLst>
            </a:pPr>
            <a:r>
              <a:rPr sz="2100" dirty="0">
                <a:latin typeface="Calibri"/>
                <a:cs typeface="Calibri"/>
              </a:rPr>
              <a:t>Новые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идеи</a:t>
            </a:r>
            <a:r>
              <a:rPr sz="2100" spc="-8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(инсайт)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10" dirty="0">
                <a:latin typeface="Calibri"/>
                <a:cs typeface="Calibri"/>
              </a:rPr>
              <a:t>Мастер-класс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9402" y="1860930"/>
            <a:ext cx="2037714" cy="3836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0" spc="-10" dirty="0">
                <a:latin typeface="Calibri Light"/>
                <a:cs typeface="Calibri Light"/>
              </a:rPr>
              <a:t>Всероссийский конкурс</a:t>
            </a:r>
            <a:endParaRPr sz="2500">
              <a:latin typeface="Calibri Light"/>
              <a:cs typeface="Calibri Light"/>
            </a:endParaRPr>
          </a:p>
          <a:p>
            <a:pPr marL="12700" marR="106680">
              <a:lnSpc>
                <a:spcPct val="100000"/>
              </a:lnSpc>
            </a:pPr>
            <a:r>
              <a:rPr sz="2500" dirty="0">
                <a:latin typeface="Calibri Light"/>
                <a:cs typeface="Calibri Light"/>
              </a:rPr>
              <a:t>«Клевер</a:t>
            </a:r>
            <a:r>
              <a:rPr sz="2500" spc="-55" dirty="0">
                <a:latin typeface="Calibri Light"/>
                <a:cs typeface="Calibri Light"/>
              </a:rPr>
              <a:t> </a:t>
            </a:r>
            <a:r>
              <a:rPr sz="2500" spc="-20" dirty="0">
                <a:latin typeface="Calibri Light"/>
                <a:cs typeface="Calibri Light"/>
              </a:rPr>
              <a:t>ДНК» </a:t>
            </a:r>
            <a:r>
              <a:rPr sz="2500" dirty="0">
                <a:latin typeface="Calibri Light"/>
                <a:cs typeface="Calibri Light"/>
              </a:rPr>
              <a:t>на</a:t>
            </a:r>
            <a:r>
              <a:rPr sz="2500" spc="-35" dirty="0">
                <a:latin typeface="Calibri Light"/>
                <a:cs typeface="Calibri Light"/>
              </a:rPr>
              <a:t> </a:t>
            </a:r>
            <a:r>
              <a:rPr sz="2500" spc="-10" dirty="0">
                <a:latin typeface="Calibri Light"/>
                <a:cs typeface="Calibri Light"/>
              </a:rPr>
              <a:t>лучшие</a:t>
            </a:r>
            <a:endParaRPr sz="2500">
              <a:latin typeface="Calibri Light"/>
              <a:cs typeface="Calibri Light"/>
            </a:endParaRPr>
          </a:p>
          <a:p>
            <a:pPr marL="12700" marR="483234">
              <a:lnSpc>
                <a:spcPct val="100000"/>
              </a:lnSpc>
              <a:spcBef>
                <a:spcPts val="5"/>
              </a:spcBef>
            </a:pPr>
            <a:r>
              <a:rPr sz="2500" spc="-10" dirty="0">
                <a:latin typeface="Calibri Light"/>
                <a:cs typeface="Calibri Light"/>
              </a:rPr>
              <a:t>разработки </a:t>
            </a:r>
            <a:r>
              <a:rPr sz="2500" dirty="0">
                <a:latin typeface="Calibri Light"/>
                <a:cs typeface="Calibri Light"/>
              </a:rPr>
              <a:t>учителей</a:t>
            </a:r>
            <a:r>
              <a:rPr sz="2500" spc="-45" dirty="0">
                <a:latin typeface="Calibri Light"/>
                <a:cs typeface="Calibri Light"/>
              </a:rPr>
              <a:t> </a:t>
            </a:r>
            <a:r>
              <a:rPr sz="2500" spc="-50" dirty="0">
                <a:latin typeface="Calibri Light"/>
                <a:cs typeface="Calibri Light"/>
              </a:rPr>
              <a:t>в </a:t>
            </a:r>
            <a:r>
              <a:rPr sz="2500" spc="-10" dirty="0">
                <a:latin typeface="Calibri Light"/>
                <a:cs typeface="Calibri Light"/>
              </a:rPr>
              <a:t>области духовно-</a:t>
            </a:r>
            <a:endParaRPr sz="2500">
              <a:latin typeface="Calibri Light"/>
              <a:cs typeface="Calibri Light"/>
            </a:endParaRPr>
          </a:p>
          <a:p>
            <a:pPr marL="12700" marR="149225">
              <a:lnSpc>
                <a:spcPct val="100000"/>
              </a:lnSpc>
            </a:pPr>
            <a:r>
              <a:rPr sz="2500" spc="-10" dirty="0">
                <a:latin typeface="Calibri Light"/>
                <a:cs typeface="Calibri Light"/>
              </a:rPr>
              <a:t>нравственной культуры</a:t>
            </a:r>
            <a:endParaRPr sz="25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8607" rIns="0" bIns="0" rtlCol="0">
            <a:spAutoFit/>
          </a:bodyPr>
          <a:lstStyle/>
          <a:p>
            <a:pPr marL="1660525">
              <a:lnSpc>
                <a:spcPct val="100000"/>
              </a:lnSpc>
              <a:spcBef>
                <a:spcPts val="100"/>
              </a:spcBef>
            </a:pPr>
            <a:r>
              <a:rPr sz="2700" spc="-35" dirty="0"/>
              <a:t>2024г.</a:t>
            </a:r>
            <a:r>
              <a:rPr sz="2700" spc="-120" dirty="0"/>
              <a:t> </a:t>
            </a:r>
            <a:r>
              <a:rPr sz="2700" dirty="0"/>
              <a:t>Современная</a:t>
            </a:r>
            <a:r>
              <a:rPr sz="2700" spc="-125" dirty="0"/>
              <a:t> </a:t>
            </a:r>
            <a:r>
              <a:rPr sz="2700" dirty="0"/>
              <a:t>ситуации</a:t>
            </a:r>
            <a:r>
              <a:rPr sz="2700" spc="-110" dirty="0"/>
              <a:t> </a:t>
            </a:r>
            <a:r>
              <a:rPr sz="2700" dirty="0"/>
              <a:t>преподавания</a:t>
            </a:r>
            <a:r>
              <a:rPr sz="2700" spc="-135" dirty="0"/>
              <a:t> </a:t>
            </a:r>
            <a:r>
              <a:rPr sz="2700" spc="-10" dirty="0"/>
              <a:t>ОРКСЭ</a:t>
            </a:r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78739" y="943292"/>
            <a:ext cx="5354320" cy="505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620"/>
              </a:lnSpc>
              <a:spcBef>
                <a:spcPts val="10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3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Регламент</a:t>
            </a:r>
            <a:r>
              <a:rPr sz="2300" b="1" spc="-8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обеспечения</a:t>
            </a:r>
            <a:r>
              <a:rPr sz="2300" b="1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свободного</a:t>
            </a:r>
            <a:endParaRPr sz="2300">
              <a:latin typeface="Times New Roman"/>
              <a:cs typeface="Times New Roman"/>
            </a:endParaRPr>
          </a:p>
          <a:p>
            <a:pPr marL="241300">
              <a:lnSpc>
                <a:spcPts val="2620"/>
              </a:lnSpc>
            </a:pP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выбора</a:t>
            </a:r>
            <a:r>
              <a:rPr sz="2300" b="1" spc="-9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модулей</a:t>
            </a:r>
            <a:r>
              <a:rPr sz="2300" b="1" spc="-6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для</a:t>
            </a:r>
            <a:r>
              <a:rPr sz="2300" b="1" spc="-7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родителей</a:t>
            </a:r>
            <a:endParaRPr sz="2300">
              <a:latin typeface="Times New Roman"/>
              <a:cs typeface="Times New Roman"/>
            </a:endParaRPr>
          </a:p>
          <a:p>
            <a:pPr marL="241300" indent="-228600">
              <a:lnSpc>
                <a:spcPts val="2620"/>
              </a:lnSpc>
              <a:spcBef>
                <a:spcPts val="74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Обновление</a:t>
            </a:r>
            <a:r>
              <a:rPr sz="23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учебно-методических</a:t>
            </a:r>
            <a:endParaRPr sz="2300">
              <a:latin typeface="Times New Roman"/>
              <a:cs typeface="Times New Roman"/>
            </a:endParaRPr>
          </a:p>
          <a:p>
            <a:pPr marL="241300">
              <a:lnSpc>
                <a:spcPts val="2620"/>
              </a:lnSpc>
            </a:pP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комплектов</a:t>
            </a:r>
            <a:endParaRPr sz="2300">
              <a:latin typeface="Times New Roman"/>
              <a:cs typeface="Times New Roman"/>
            </a:endParaRPr>
          </a:p>
          <a:p>
            <a:pPr marL="241300" indent="-228600">
              <a:lnSpc>
                <a:spcPts val="2620"/>
              </a:lnSpc>
              <a:spcBef>
                <a:spcPts val="72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Применение</a:t>
            </a:r>
            <a:r>
              <a:rPr sz="2300" b="1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современных</a:t>
            </a:r>
            <a:endParaRPr sz="2300">
              <a:latin typeface="Times New Roman"/>
              <a:cs typeface="Times New Roman"/>
            </a:endParaRPr>
          </a:p>
          <a:p>
            <a:pPr marL="241300">
              <a:lnSpc>
                <a:spcPts val="2620"/>
              </a:lnSpc>
            </a:pP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педагогических</a:t>
            </a:r>
            <a:r>
              <a:rPr sz="2300" b="1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технологий</a:t>
            </a:r>
            <a:r>
              <a:rPr sz="2300" b="1" spc="-9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на</a:t>
            </a:r>
            <a:r>
              <a:rPr sz="2300" b="1" spc="-10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уроках</a:t>
            </a:r>
            <a:endParaRPr sz="23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Информационный</a:t>
            </a:r>
            <a:r>
              <a:rPr sz="2300" b="1" spc="-8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контент</a:t>
            </a:r>
            <a:r>
              <a:rPr sz="2300" b="1" spc="-114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необъятен</a:t>
            </a:r>
            <a:endParaRPr sz="23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Многообразие</a:t>
            </a:r>
            <a:r>
              <a:rPr sz="2300" b="1" spc="-12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дополнительного</a:t>
            </a:r>
            <a:endParaRPr sz="23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2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дидактического</a:t>
            </a:r>
            <a:r>
              <a:rPr sz="23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материала</a:t>
            </a:r>
            <a:r>
              <a:rPr sz="2300" b="1" spc="-8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для</a:t>
            </a:r>
            <a:r>
              <a:rPr sz="2300" b="1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уроков</a:t>
            </a:r>
            <a:endParaRPr sz="2300">
              <a:latin typeface="Times New Roman"/>
              <a:cs typeface="Times New Roman"/>
            </a:endParaRPr>
          </a:p>
          <a:p>
            <a:pPr marL="241300" indent="-228600">
              <a:lnSpc>
                <a:spcPts val="2620"/>
              </a:lnSpc>
              <a:spcBef>
                <a:spcPts val="72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Новый</a:t>
            </a:r>
            <a:r>
              <a:rPr sz="2300" b="1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УМК</a:t>
            </a:r>
            <a:r>
              <a:rPr sz="2300" b="1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по</a:t>
            </a:r>
            <a:r>
              <a:rPr sz="2300" b="1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основам</a:t>
            </a:r>
            <a:endParaRPr sz="2300">
              <a:latin typeface="Times New Roman"/>
              <a:cs typeface="Times New Roman"/>
            </a:endParaRPr>
          </a:p>
          <a:p>
            <a:pPr marL="241300">
              <a:lnSpc>
                <a:spcPts val="2620"/>
              </a:lnSpc>
            </a:pP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православной</a:t>
            </a:r>
            <a:r>
              <a:rPr sz="2300" b="1" spc="-8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культуры</a:t>
            </a:r>
            <a:r>
              <a:rPr sz="2300" b="1" spc="-7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по</a:t>
            </a:r>
            <a:r>
              <a:rPr sz="2300" b="1" spc="-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ОРКСЭ</a:t>
            </a:r>
            <a:endParaRPr sz="2300">
              <a:latin typeface="Times New Roman"/>
              <a:cs typeface="Times New Roman"/>
            </a:endParaRPr>
          </a:p>
          <a:p>
            <a:pPr marL="241300" indent="-228600">
              <a:lnSpc>
                <a:spcPts val="2630"/>
              </a:lnSpc>
              <a:spcBef>
                <a:spcPts val="72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Методическое</a:t>
            </a:r>
            <a:r>
              <a:rPr sz="2300" b="1" spc="-12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сопровождение</a:t>
            </a:r>
            <a:endParaRPr sz="2300">
              <a:latin typeface="Times New Roman"/>
              <a:cs typeface="Times New Roman"/>
            </a:endParaRPr>
          </a:p>
          <a:p>
            <a:pPr marL="241300">
              <a:lnSpc>
                <a:spcPts val="2630"/>
              </a:lnSpc>
            </a:pP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педагогов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23890" y="978852"/>
            <a:ext cx="6019165" cy="4935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Обмен</a:t>
            </a:r>
            <a:r>
              <a:rPr sz="2300" b="1" spc="-10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опытом</a:t>
            </a:r>
            <a:endParaRPr sz="2300">
              <a:latin typeface="Times New Roman"/>
              <a:cs typeface="Times New Roman"/>
            </a:endParaRPr>
          </a:p>
          <a:p>
            <a:pPr marL="12700" marR="401955">
              <a:lnSpc>
                <a:spcPct val="100000"/>
              </a:lnSpc>
              <a:spcBef>
                <a:spcPts val="5"/>
              </a:spcBef>
            </a:pP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Система</a:t>
            </a:r>
            <a:r>
              <a:rPr sz="2300" b="1" spc="-7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профессиональных</a:t>
            </a:r>
            <a:r>
              <a:rPr sz="2300" b="1" spc="-9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конкурсов</a:t>
            </a:r>
            <a:r>
              <a:rPr sz="2300" b="1" spc="-9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25" dirty="0">
                <a:solidFill>
                  <a:srgbClr val="1F4E79"/>
                </a:solidFill>
                <a:latin typeface="Times New Roman"/>
                <a:cs typeface="Times New Roman"/>
              </a:rPr>
              <a:t>по </a:t>
            </a:r>
            <a:r>
              <a:rPr sz="2300" b="1" spc="-15" dirty="0">
                <a:solidFill>
                  <a:srgbClr val="1F4E79"/>
                </a:solidFill>
                <a:latin typeface="Times New Roman"/>
                <a:cs typeface="Times New Roman"/>
              </a:rPr>
              <a:t>духовно-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нравственному</a:t>
            </a:r>
            <a:r>
              <a:rPr sz="2300" b="1" spc="-10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развитию</a:t>
            </a:r>
            <a:r>
              <a:rPr sz="2300" b="1" spc="-7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50" dirty="0">
                <a:solidFill>
                  <a:srgbClr val="1F4E79"/>
                </a:solidFill>
                <a:latin typeface="Times New Roman"/>
                <a:cs typeface="Times New Roman"/>
              </a:rPr>
              <a:t>и 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воспитанию</a:t>
            </a:r>
            <a:endParaRPr sz="2300">
              <a:latin typeface="Times New Roman"/>
              <a:cs typeface="Times New Roman"/>
            </a:endParaRPr>
          </a:p>
          <a:p>
            <a:pPr marL="12700" marR="697230">
              <a:lnSpc>
                <a:spcPct val="100000"/>
              </a:lnSpc>
            </a:pP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Система</a:t>
            </a:r>
            <a:r>
              <a:rPr sz="2300" b="1" spc="-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детских</a:t>
            </a:r>
            <a:r>
              <a:rPr sz="2300" b="1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конкурсов</a:t>
            </a:r>
            <a:r>
              <a:rPr sz="2300" b="1" spc="-7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и</a:t>
            </a:r>
            <a:r>
              <a:rPr sz="2300" b="1" spc="-7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олимпиад Возможность</a:t>
            </a:r>
            <a:r>
              <a:rPr sz="2300" b="1" spc="-11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применения</a:t>
            </a:r>
            <a:r>
              <a:rPr sz="2300" b="1" spc="-10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передового 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опыта</a:t>
            </a:r>
            <a:r>
              <a:rPr sz="23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преподавания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Региональные</a:t>
            </a:r>
            <a:r>
              <a:rPr sz="2300" b="1" spc="-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ресурсы</a:t>
            </a:r>
            <a:r>
              <a:rPr sz="2300" b="1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для</a:t>
            </a:r>
            <a:r>
              <a:rPr sz="2300" b="1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урочной</a:t>
            </a:r>
            <a:r>
              <a:rPr sz="2300" b="1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50" dirty="0">
                <a:solidFill>
                  <a:srgbClr val="1F4E79"/>
                </a:solidFill>
                <a:latin typeface="Times New Roman"/>
                <a:cs typeface="Times New Roman"/>
              </a:rPr>
              <a:t>и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внеурочной</a:t>
            </a:r>
            <a:r>
              <a:rPr sz="2300" b="1" spc="-8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деятельности</a:t>
            </a: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Систематизация</a:t>
            </a:r>
            <a:r>
              <a:rPr sz="23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взаимодействия</a:t>
            </a:r>
            <a:r>
              <a:rPr sz="2300" b="1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РПЦ</a:t>
            </a:r>
            <a:r>
              <a:rPr sz="2300" b="1" spc="-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50" dirty="0">
                <a:solidFill>
                  <a:srgbClr val="1F4E79"/>
                </a:solidFill>
                <a:latin typeface="Times New Roman"/>
                <a:cs typeface="Times New Roman"/>
              </a:rPr>
              <a:t>и</a:t>
            </a:r>
            <a:endParaRPr sz="23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системы</a:t>
            </a:r>
            <a:r>
              <a:rPr sz="2300" b="1" spc="-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образования</a:t>
            </a:r>
            <a:r>
              <a:rPr sz="2300" b="1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–</a:t>
            </a:r>
            <a:r>
              <a:rPr sz="2300" b="1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Соглашения</a:t>
            </a:r>
            <a:r>
              <a:rPr sz="2300" b="1" spc="-6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и</a:t>
            </a:r>
            <a:r>
              <a:rPr sz="2300" b="1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планы 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мероприятий</a:t>
            </a:r>
            <a:r>
              <a:rPr sz="2300" b="1" spc="-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на</a:t>
            </a:r>
            <a:r>
              <a:rPr sz="2300" b="1" spc="-5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1F4E79"/>
                </a:solidFill>
                <a:latin typeface="Times New Roman"/>
                <a:cs typeface="Times New Roman"/>
              </a:rPr>
              <a:t>уровне</a:t>
            </a:r>
            <a:r>
              <a:rPr sz="2300" b="1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3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регионов, муниципалитетов</a:t>
            </a:r>
            <a:endParaRPr sz="2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7379" y="960437"/>
            <a:ext cx="5178425" cy="681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b="0" dirty="0">
                <a:solidFill>
                  <a:srgbClr val="2E5496"/>
                </a:solidFill>
                <a:latin typeface="Times New Roman"/>
                <a:cs typeface="Times New Roman"/>
              </a:rPr>
              <a:t>Спасибо</a:t>
            </a:r>
            <a:r>
              <a:rPr sz="4300" b="0" spc="-15" dirty="0">
                <a:solidFill>
                  <a:srgbClr val="2E5496"/>
                </a:solidFill>
                <a:latin typeface="Times New Roman"/>
                <a:cs typeface="Times New Roman"/>
              </a:rPr>
              <a:t> </a:t>
            </a:r>
            <a:r>
              <a:rPr sz="4300" b="0" dirty="0">
                <a:solidFill>
                  <a:srgbClr val="2E5496"/>
                </a:solidFill>
                <a:latin typeface="Times New Roman"/>
                <a:cs typeface="Times New Roman"/>
              </a:rPr>
              <a:t>за</a:t>
            </a:r>
            <a:r>
              <a:rPr sz="4300" b="0" spc="-45" dirty="0">
                <a:solidFill>
                  <a:srgbClr val="2E5496"/>
                </a:solidFill>
                <a:latin typeface="Times New Roman"/>
                <a:cs typeface="Times New Roman"/>
              </a:rPr>
              <a:t> </a:t>
            </a:r>
            <a:r>
              <a:rPr sz="4300" b="0" spc="-10" dirty="0">
                <a:solidFill>
                  <a:srgbClr val="2E5496"/>
                </a:solidFill>
                <a:latin typeface="Times New Roman"/>
                <a:cs typeface="Times New Roman"/>
              </a:rPr>
              <a:t>внимание!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40" y="1889759"/>
            <a:ext cx="425386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400" b="1" i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www.kerpc.ru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60"/>
              </a:spcBef>
            </a:pP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2169160" algn="l"/>
              </a:tabLst>
            </a:pPr>
            <a:r>
              <a:rPr sz="2400" b="1" i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krasdnk@bk.ru</a:t>
            </a:r>
            <a:r>
              <a:rPr sz="2400" b="1" i="1" dirty="0">
                <a:solidFill>
                  <a:srgbClr val="0462C1"/>
                </a:solidFill>
                <a:latin typeface="Times New Roman"/>
                <a:cs typeface="Times New Roman"/>
              </a:rPr>
              <a:t>	</a:t>
            </a:r>
            <a:r>
              <a:rPr sz="2400" b="1" i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www.krasdnk.ru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3039" y="2706306"/>
            <a:ext cx="2329180" cy="2587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65" marR="83820" indent="5080" algn="ctr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Красноярский региональный общественный </a:t>
            </a:r>
            <a:r>
              <a:rPr sz="2100" b="1" dirty="0">
                <a:solidFill>
                  <a:srgbClr val="C00000"/>
                </a:solidFill>
                <a:latin typeface="Times New Roman"/>
                <a:cs typeface="Times New Roman"/>
              </a:rPr>
              <a:t>фонд</a:t>
            </a:r>
            <a:r>
              <a:rPr sz="21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попечения</a:t>
            </a:r>
            <a:r>
              <a:rPr sz="21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о </a:t>
            </a:r>
            <a:r>
              <a:rPr sz="21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духовно-</a:t>
            </a:r>
            <a:endParaRPr sz="2100">
              <a:latin typeface="Times New Roman"/>
              <a:cs typeface="Times New Roman"/>
            </a:endParaRPr>
          </a:p>
          <a:p>
            <a:pPr marL="12065" marR="5080" indent="1905" algn="ctr">
              <a:lnSpc>
                <a:spcPct val="100000"/>
              </a:lnSpc>
              <a:spcBef>
                <a:spcPts val="5"/>
              </a:spcBef>
            </a:pPr>
            <a:r>
              <a:rPr sz="21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нравственном возрождении </a:t>
            </a:r>
            <a:r>
              <a:rPr sz="2100" b="1" dirty="0">
                <a:solidFill>
                  <a:srgbClr val="C00000"/>
                </a:solidFill>
                <a:latin typeface="Times New Roman"/>
                <a:cs typeface="Times New Roman"/>
              </a:rPr>
              <a:t>Сибири</a:t>
            </a:r>
            <a:r>
              <a:rPr sz="21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«Ладанка»</a:t>
            </a:r>
            <a:endParaRPr sz="21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160" y="294640"/>
            <a:ext cx="2915920" cy="20573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10279" y="3962400"/>
            <a:ext cx="5699760" cy="18389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07400" y="401320"/>
            <a:ext cx="3680459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7502" y="193103"/>
            <a:ext cx="11660505" cy="565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32715" algn="ctr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1F4E79"/>
                </a:solidFill>
                <a:latin typeface="Times New Roman"/>
                <a:cs typeface="Times New Roman"/>
              </a:rPr>
              <a:t>Основные</a:t>
            </a:r>
            <a:r>
              <a:rPr sz="2500" b="1" spc="-8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1F4E79"/>
                </a:solidFill>
                <a:latin typeface="Times New Roman"/>
                <a:cs typeface="Times New Roman"/>
              </a:rPr>
              <a:t>вопросы</a:t>
            </a:r>
            <a:r>
              <a:rPr sz="2500" b="1" spc="-10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1F4E79"/>
                </a:solidFill>
                <a:latin typeface="Times New Roman"/>
                <a:cs typeface="Times New Roman"/>
              </a:rPr>
              <a:t>учителей</a:t>
            </a:r>
            <a:r>
              <a:rPr sz="2500" b="1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5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ОРКСЭ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500">
              <a:latin typeface="Times New Roman"/>
              <a:cs typeface="Times New Roman"/>
            </a:endParaRPr>
          </a:p>
          <a:p>
            <a:pPr marL="241300" marR="1157605" indent="-228600">
              <a:lnSpc>
                <a:spcPts val="2700"/>
              </a:lnSpc>
              <a:buFont typeface="Microsoft Sans Serif"/>
              <a:buChar char="•"/>
              <a:tabLst>
                <a:tab pos="241300" algn="l"/>
              </a:tabLst>
            </a:pPr>
            <a:r>
              <a:rPr sz="2500" spc="-35" dirty="0">
                <a:latin typeface="Times New Roman"/>
                <a:cs typeface="Times New Roman"/>
              </a:rPr>
              <a:t>Когда</a:t>
            </a:r>
            <a:r>
              <a:rPr sz="2500" spc="-114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преподавание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модулей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ОРКСЭ</a:t>
            </a:r>
            <a:r>
              <a:rPr sz="2500" spc="-125" dirty="0">
                <a:latin typeface="Times New Roman"/>
                <a:cs typeface="Times New Roman"/>
              </a:rPr>
              <a:t> </a:t>
            </a:r>
            <a:r>
              <a:rPr sz="2500" spc="-35" dirty="0">
                <a:latin typeface="Times New Roman"/>
                <a:cs typeface="Times New Roman"/>
              </a:rPr>
              <a:t>будет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обеспечено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переходом</a:t>
            </a:r>
            <a:r>
              <a:rPr sz="2500" spc="-9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на</a:t>
            </a:r>
            <a:r>
              <a:rPr sz="2500" spc="-114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новые </a:t>
            </a:r>
            <a:r>
              <a:rPr sz="2500" dirty="0">
                <a:latin typeface="Times New Roman"/>
                <a:cs typeface="Times New Roman"/>
              </a:rPr>
              <a:t>учебники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в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полном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объеме?</a:t>
            </a:r>
            <a:endParaRPr sz="2500">
              <a:latin typeface="Times New Roman"/>
              <a:cs typeface="Times New Roman"/>
            </a:endParaRPr>
          </a:p>
          <a:p>
            <a:pPr marL="241300" marR="792480" indent="-228600">
              <a:lnSpc>
                <a:spcPts val="2700"/>
              </a:lnSpc>
              <a:spcBef>
                <a:spcPts val="100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500" dirty="0">
                <a:latin typeface="Times New Roman"/>
                <a:cs typeface="Times New Roman"/>
              </a:rPr>
              <a:t>Как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донести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по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родителей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информацию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по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выбору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модулей</a:t>
            </a:r>
            <a:r>
              <a:rPr sz="2500" spc="3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предмета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ОРКСЭ, каковы</a:t>
            </a:r>
            <a:r>
              <a:rPr sz="2500" spc="-114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аргументы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в</a:t>
            </a:r>
            <a:r>
              <a:rPr sz="2500" spc="-9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пользу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модуля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ОПК?</a:t>
            </a:r>
            <a:endParaRPr sz="2500">
              <a:latin typeface="Times New Roman"/>
              <a:cs typeface="Times New Roman"/>
            </a:endParaRPr>
          </a:p>
          <a:p>
            <a:pPr marL="241300" marR="448309" indent="-228600">
              <a:lnSpc>
                <a:spcPts val="2700"/>
              </a:lnSpc>
              <a:spcBef>
                <a:spcPts val="100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500" dirty="0">
                <a:latin typeface="Times New Roman"/>
                <a:cs typeface="Times New Roman"/>
              </a:rPr>
              <a:t>Как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решить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проблему</a:t>
            </a:r>
            <a:r>
              <a:rPr sz="2500" spc="-10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информационной</a:t>
            </a:r>
            <a:r>
              <a:rPr sz="2500" spc="-11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перегрузки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педагога,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который</a:t>
            </a:r>
            <a:r>
              <a:rPr sz="2500" spc="-12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преподает </a:t>
            </a:r>
            <a:r>
              <a:rPr sz="2500" dirty="0">
                <a:latin typeface="Times New Roman"/>
                <a:cs typeface="Times New Roman"/>
              </a:rPr>
              <a:t>разные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модули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ОРКСЭ?</a:t>
            </a:r>
            <a:endParaRPr sz="25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500" dirty="0">
                <a:latin typeface="Times New Roman"/>
                <a:cs typeface="Times New Roman"/>
              </a:rPr>
              <a:t>Что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помогает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учителю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раскрывать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ценностные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смыслы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содержания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урока?</a:t>
            </a:r>
            <a:endParaRPr sz="25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700"/>
              </a:lnSpc>
              <a:spcBef>
                <a:spcPts val="104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500" spc="-20" dirty="0">
                <a:latin typeface="Times New Roman"/>
                <a:cs typeface="Times New Roman"/>
              </a:rPr>
              <a:t>Какова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грань</a:t>
            </a:r>
            <a:r>
              <a:rPr sz="2500" spc="-10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между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культурологическим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содержанием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предметной</a:t>
            </a:r>
            <a:r>
              <a:rPr sz="2500" spc="-9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области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ОРСКЭ </a:t>
            </a:r>
            <a:r>
              <a:rPr sz="2500" dirty="0">
                <a:latin typeface="Times New Roman"/>
                <a:cs typeface="Times New Roman"/>
              </a:rPr>
              <a:t>и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принципом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светскости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образования?</a:t>
            </a:r>
            <a:endParaRPr sz="25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660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500" dirty="0">
                <a:latin typeface="Times New Roman"/>
                <a:cs typeface="Times New Roman"/>
              </a:rPr>
              <a:t>Как</a:t>
            </a:r>
            <a:r>
              <a:rPr sz="2500" spc="-3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преподавать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основы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православной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Times New Roman"/>
                <a:cs typeface="Times New Roman"/>
              </a:rPr>
              <a:t>культуры </a:t>
            </a:r>
            <a:r>
              <a:rPr sz="2500" dirty="0">
                <a:latin typeface="Times New Roman"/>
                <a:cs typeface="Times New Roman"/>
              </a:rPr>
              <a:t>в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полиэтничном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классе?</a:t>
            </a:r>
            <a:endParaRPr sz="2500">
              <a:latin typeface="Times New Roman"/>
              <a:cs typeface="Times New Roman"/>
            </a:endParaRPr>
          </a:p>
          <a:p>
            <a:pPr marL="241300" marR="474345" indent="-228600">
              <a:lnSpc>
                <a:spcPts val="2700"/>
              </a:lnSpc>
              <a:spcBef>
                <a:spcPts val="104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500" dirty="0">
                <a:latin typeface="Times New Roman"/>
                <a:cs typeface="Times New Roman"/>
              </a:rPr>
              <a:t>Как</a:t>
            </a:r>
            <a:r>
              <a:rPr sz="2500" spc="-10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организуется</a:t>
            </a:r>
            <a:r>
              <a:rPr sz="2500" spc="-10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методическое</a:t>
            </a:r>
            <a:r>
              <a:rPr sz="2500" spc="-11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сопровождение</a:t>
            </a:r>
            <a:r>
              <a:rPr sz="2500" spc="-12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преподавания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модулей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предмета ОРКСЭ?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407" y="252095"/>
            <a:ext cx="4177029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solidFill>
                  <a:srgbClr val="C55A11"/>
                </a:solidFill>
                <a:latin typeface="Times New Roman"/>
                <a:cs typeface="Times New Roman"/>
              </a:rPr>
              <a:t>Учебники</a:t>
            </a:r>
            <a:r>
              <a:rPr sz="3400" b="1" spc="-11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3400" b="1" dirty="0">
                <a:solidFill>
                  <a:srgbClr val="C55A11"/>
                </a:solidFill>
                <a:latin typeface="Times New Roman"/>
                <a:cs typeface="Times New Roman"/>
              </a:rPr>
              <a:t>по</a:t>
            </a:r>
            <a:r>
              <a:rPr sz="3400" b="1" spc="-11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3400" b="1" spc="-10" dirty="0">
                <a:solidFill>
                  <a:srgbClr val="C55A11"/>
                </a:solidFill>
                <a:latin typeface="Times New Roman"/>
                <a:cs typeface="Times New Roman"/>
              </a:rPr>
              <a:t>ОРКСЭ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6434" y="209803"/>
            <a:ext cx="7523480" cy="552704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241300" marR="5080" indent="-228600" algn="just">
              <a:lnSpc>
                <a:spcPct val="96900"/>
              </a:lnSpc>
              <a:spcBef>
                <a:spcPts val="17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100" dirty="0">
                <a:latin typeface="Times New Roman"/>
                <a:cs typeface="Times New Roman"/>
              </a:rPr>
              <a:t>ОРКСЭ.</a:t>
            </a:r>
            <a:r>
              <a:rPr sz="2100" spc="150" dirty="0">
                <a:latin typeface="Times New Roman"/>
                <a:cs typeface="Times New Roman"/>
              </a:rPr>
              <a:t>  </a:t>
            </a:r>
            <a:r>
              <a:rPr sz="2100" b="1" dirty="0">
                <a:solidFill>
                  <a:srgbClr val="1F4E79"/>
                </a:solidFill>
                <a:latin typeface="Times New Roman"/>
                <a:cs typeface="Times New Roman"/>
              </a:rPr>
              <a:t>Основы</a:t>
            </a:r>
            <a:r>
              <a:rPr sz="2100" b="1" spc="155" dirty="0">
                <a:solidFill>
                  <a:srgbClr val="1F4E79"/>
                </a:solidFill>
                <a:latin typeface="Times New Roman"/>
                <a:cs typeface="Times New Roman"/>
              </a:rPr>
              <a:t>  </a:t>
            </a:r>
            <a:r>
              <a:rPr sz="2100" b="1" dirty="0">
                <a:solidFill>
                  <a:srgbClr val="1F4E79"/>
                </a:solidFill>
                <a:latin typeface="Times New Roman"/>
                <a:cs typeface="Times New Roman"/>
              </a:rPr>
              <a:t>православной</a:t>
            </a:r>
            <a:r>
              <a:rPr sz="2100" b="1" spc="155" dirty="0">
                <a:solidFill>
                  <a:srgbClr val="1F4E79"/>
                </a:solidFill>
                <a:latin typeface="Times New Roman"/>
                <a:cs typeface="Times New Roman"/>
              </a:rPr>
              <a:t>  </a:t>
            </a:r>
            <a:r>
              <a:rPr sz="2100" b="1" dirty="0">
                <a:solidFill>
                  <a:srgbClr val="1F4E79"/>
                </a:solidFill>
                <a:latin typeface="Times New Roman"/>
                <a:cs typeface="Times New Roman"/>
              </a:rPr>
              <a:t>культуры.</a:t>
            </a:r>
            <a:r>
              <a:rPr sz="2100" b="1" spc="145" dirty="0">
                <a:solidFill>
                  <a:srgbClr val="1F4E79"/>
                </a:solidFill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Учебник:</a:t>
            </a:r>
            <a:r>
              <a:rPr sz="2100" spc="150" dirty="0">
                <a:latin typeface="Times New Roman"/>
                <a:cs typeface="Times New Roman"/>
              </a:rPr>
              <a:t>  </a:t>
            </a:r>
            <a:r>
              <a:rPr sz="2100" dirty="0">
                <a:latin typeface="Times New Roman"/>
                <a:cs typeface="Times New Roman"/>
              </a:rPr>
              <a:t>в</a:t>
            </a:r>
            <a:r>
              <a:rPr sz="2100" spc="155" dirty="0">
                <a:latin typeface="Times New Roman"/>
                <a:cs typeface="Times New Roman"/>
              </a:rPr>
              <a:t>  </a:t>
            </a:r>
            <a:r>
              <a:rPr sz="2100" spc="-50" dirty="0">
                <a:latin typeface="Times New Roman"/>
                <a:cs typeface="Times New Roman"/>
              </a:rPr>
              <a:t>2 </a:t>
            </a:r>
            <a:r>
              <a:rPr sz="2100" dirty="0">
                <a:latin typeface="Times New Roman"/>
                <a:cs typeface="Times New Roman"/>
              </a:rPr>
              <a:t>частях</a:t>
            </a:r>
            <a:r>
              <a:rPr sz="2100" spc="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Васильева</a:t>
            </a:r>
            <a:r>
              <a:rPr sz="2100" spc="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О.Ю.,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spc="-20" dirty="0">
                <a:latin typeface="Times New Roman"/>
                <a:cs typeface="Times New Roman"/>
              </a:rPr>
              <a:t>Кульберг</a:t>
            </a:r>
            <a:r>
              <a:rPr sz="2100" spc="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А.С.,</a:t>
            </a:r>
            <a:r>
              <a:rPr sz="2100" spc="1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Корытко</a:t>
            </a:r>
            <a:r>
              <a:rPr sz="2100" spc="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О.В. и</a:t>
            </a:r>
            <a:r>
              <a:rPr sz="2100" spc="1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другие; </a:t>
            </a:r>
            <a:r>
              <a:rPr sz="2100" dirty="0">
                <a:latin typeface="Times New Roman"/>
                <a:cs typeface="Times New Roman"/>
              </a:rPr>
              <a:t>под</a:t>
            </a:r>
            <a:r>
              <a:rPr sz="2100" spc="-7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науч.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ред.</a:t>
            </a:r>
            <a:r>
              <a:rPr sz="2100" spc="-6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Васильевой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О.Ю.,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1F4E79"/>
                </a:solidFill>
                <a:latin typeface="Times New Roman"/>
                <a:cs typeface="Times New Roman"/>
              </a:rPr>
              <a:t>1</a:t>
            </a:r>
            <a:r>
              <a:rPr sz="2100" b="1" spc="-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издание</a:t>
            </a:r>
            <a:endParaRPr sz="2100">
              <a:latin typeface="Times New Roman"/>
              <a:cs typeface="Times New Roman"/>
            </a:endParaRPr>
          </a:p>
          <a:p>
            <a:pPr marL="240665" indent="-227965">
              <a:lnSpc>
                <a:spcPts val="2490"/>
              </a:lnSpc>
              <a:spcBef>
                <a:spcPts val="1720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100" dirty="0">
                <a:latin typeface="Times New Roman"/>
                <a:cs typeface="Times New Roman"/>
              </a:rPr>
              <a:t>ОРКСЭ.</a:t>
            </a:r>
            <a:r>
              <a:rPr sz="2100" spc="-85" dirty="0"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1F4E79"/>
                </a:solidFill>
                <a:latin typeface="Times New Roman"/>
                <a:cs typeface="Times New Roman"/>
              </a:rPr>
              <a:t>Основы</a:t>
            </a:r>
            <a:r>
              <a:rPr sz="2100" b="1" spc="-8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1F4E79"/>
                </a:solidFill>
                <a:latin typeface="Times New Roman"/>
                <a:cs typeface="Times New Roman"/>
              </a:rPr>
              <a:t>исламской</a:t>
            </a:r>
            <a:r>
              <a:rPr sz="2100" b="1" spc="-10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культуры</a:t>
            </a:r>
            <a:r>
              <a:rPr sz="2100" spc="-20" dirty="0">
                <a:latin typeface="Times New Roman"/>
                <a:cs typeface="Times New Roman"/>
              </a:rPr>
              <a:t>.</a:t>
            </a:r>
            <a:r>
              <a:rPr sz="2100" spc="-1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Латышина</a:t>
            </a:r>
            <a:r>
              <a:rPr sz="2100" spc="-8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Д,И.,</a:t>
            </a:r>
            <a:endParaRPr sz="2100">
              <a:latin typeface="Times New Roman"/>
              <a:cs typeface="Times New Roman"/>
            </a:endParaRPr>
          </a:p>
          <a:p>
            <a:pPr marL="241300">
              <a:lnSpc>
                <a:spcPts val="2490"/>
              </a:lnSpc>
              <a:tabLst>
                <a:tab pos="2143760" algn="l"/>
              </a:tabLst>
            </a:pPr>
            <a:r>
              <a:rPr sz="2100" dirty="0">
                <a:latin typeface="Times New Roman"/>
                <a:cs typeface="Times New Roman"/>
              </a:rPr>
              <a:t>Муртазин</a:t>
            </a:r>
            <a:r>
              <a:rPr sz="2100" spc="-120" dirty="0">
                <a:latin typeface="Times New Roman"/>
                <a:cs typeface="Times New Roman"/>
              </a:rPr>
              <a:t> </a:t>
            </a:r>
            <a:r>
              <a:rPr sz="2100" spc="-20" dirty="0">
                <a:latin typeface="Times New Roman"/>
                <a:cs typeface="Times New Roman"/>
              </a:rPr>
              <a:t>М.Ф.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b="1" dirty="0">
                <a:solidFill>
                  <a:srgbClr val="1F4E79"/>
                </a:solidFill>
                <a:latin typeface="Times New Roman"/>
                <a:cs typeface="Times New Roman"/>
              </a:rPr>
              <a:t>10-е</a:t>
            </a:r>
            <a:r>
              <a:rPr sz="21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издание</a:t>
            </a:r>
            <a:endParaRPr sz="2100">
              <a:latin typeface="Times New Roman"/>
              <a:cs typeface="Times New Roman"/>
            </a:endParaRPr>
          </a:p>
          <a:p>
            <a:pPr marL="240665" indent="-227965">
              <a:lnSpc>
                <a:spcPts val="2480"/>
              </a:lnSpc>
              <a:spcBef>
                <a:spcPts val="1725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100" dirty="0">
                <a:latin typeface="Times New Roman"/>
                <a:cs typeface="Times New Roman"/>
              </a:rPr>
              <a:t>ОРКСЭ.</a:t>
            </a:r>
            <a:r>
              <a:rPr sz="2100" spc="-70" dirty="0"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1F4E79"/>
                </a:solidFill>
                <a:latin typeface="Times New Roman"/>
                <a:cs typeface="Times New Roman"/>
              </a:rPr>
              <a:t>Основы</a:t>
            </a:r>
            <a:r>
              <a:rPr sz="2100" b="1" spc="-7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b="1" spc="-25" dirty="0">
                <a:solidFill>
                  <a:srgbClr val="1F4E79"/>
                </a:solidFill>
                <a:latin typeface="Times New Roman"/>
                <a:cs typeface="Times New Roman"/>
              </a:rPr>
              <a:t>буддийской</a:t>
            </a:r>
            <a:r>
              <a:rPr sz="2100" b="1" spc="-7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культуры.</a:t>
            </a:r>
            <a:r>
              <a:rPr sz="2100" b="1" spc="-9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Чимитдоржиев</a:t>
            </a:r>
            <a:r>
              <a:rPr sz="2100" spc="-100" dirty="0">
                <a:latin typeface="Times New Roman"/>
                <a:cs typeface="Times New Roman"/>
              </a:rPr>
              <a:t> </a:t>
            </a:r>
            <a:r>
              <a:rPr sz="2100" spc="-20" dirty="0">
                <a:latin typeface="Times New Roman"/>
                <a:cs typeface="Times New Roman"/>
              </a:rPr>
              <a:t>В.Л.</a:t>
            </a:r>
            <a:endParaRPr sz="2100">
              <a:latin typeface="Times New Roman"/>
              <a:cs typeface="Times New Roman"/>
            </a:endParaRPr>
          </a:p>
          <a:p>
            <a:pPr marL="241300">
              <a:lnSpc>
                <a:spcPts val="2480"/>
              </a:lnSpc>
            </a:pPr>
            <a:r>
              <a:rPr sz="2100" b="1" dirty="0">
                <a:solidFill>
                  <a:srgbClr val="1F4E79"/>
                </a:solidFill>
                <a:latin typeface="Times New Roman"/>
                <a:cs typeface="Times New Roman"/>
              </a:rPr>
              <a:t>8-е</a:t>
            </a:r>
            <a:r>
              <a:rPr sz="21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издание</a:t>
            </a:r>
            <a:endParaRPr sz="2100">
              <a:latin typeface="Times New Roman"/>
              <a:cs typeface="Times New Roman"/>
            </a:endParaRPr>
          </a:p>
          <a:p>
            <a:pPr marL="240665" indent="-227965">
              <a:lnSpc>
                <a:spcPts val="2480"/>
              </a:lnSpc>
              <a:spcBef>
                <a:spcPts val="1720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100" dirty="0">
                <a:latin typeface="Times New Roman"/>
                <a:cs typeface="Times New Roman"/>
              </a:rPr>
              <a:t>ОРКСЭ.</a:t>
            </a:r>
            <a:r>
              <a:rPr sz="2100" spc="-65" dirty="0"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1F4E79"/>
                </a:solidFill>
                <a:latin typeface="Times New Roman"/>
                <a:cs typeface="Times New Roman"/>
              </a:rPr>
              <a:t>Основы</a:t>
            </a:r>
            <a:r>
              <a:rPr sz="2100" b="1" spc="-7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иудейской</a:t>
            </a:r>
            <a:r>
              <a:rPr sz="2100" b="1" spc="-7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культуры</a:t>
            </a:r>
            <a:r>
              <a:rPr sz="2100" spc="-20" dirty="0">
                <a:latin typeface="Times New Roman"/>
                <a:cs typeface="Times New Roman"/>
              </a:rPr>
              <a:t>.</a:t>
            </a:r>
            <a:r>
              <a:rPr sz="2100" spc="-10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Членов</a:t>
            </a:r>
            <a:r>
              <a:rPr sz="2100" spc="-6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М.А.,</a:t>
            </a:r>
            <a:endParaRPr sz="2100">
              <a:latin typeface="Times New Roman"/>
              <a:cs typeface="Times New Roman"/>
            </a:endParaRPr>
          </a:p>
          <a:p>
            <a:pPr marL="241300">
              <a:lnSpc>
                <a:spcPts val="2480"/>
              </a:lnSpc>
              <a:tabLst>
                <a:tab pos="3992879" algn="l"/>
              </a:tabLst>
            </a:pPr>
            <a:r>
              <a:rPr sz="2100" dirty="0">
                <a:latin typeface="Times New Roman"/>
                <a:cs typeface="Times New Roman"/>
              </a:rPr>
              <a:t>Миндрина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40" dirty="0">
                <a:latin typeface="Times New Roman"/>
                <a:cs typeface="Times New Roman"/>
              </a:rPr>
              <a:t>Г.А.,</a:t>
            </a:r>
            <a:r>
              <a:rPr sz="2100" spc="-70" dirty="0">
                <a:latin typeface="Times New Roman"/>
                <a:cs typeface="Times New Roman"/>
              </a:rPr>
              <a:t> </a:t>
            </a:r>
            <a:r>
              <a:rPr sz="2100" spc="-20" dirty="0">
                <a:latin typeface="Times New Roman"/>
                <a:cs typeface="Times New Roman"/>
              </a:rPr>
              <a:t>Глоцер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А.В.</a:t>
            </a:r>
            <a:r>
              <a:rPr sz="2100" spc="-65" dirty="0"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1F4E79"/>
                </a:solidFill>
                <a:latin typeface="Times New Roman"/>
                <a:cs typeface="Times New Roman"/>
              </a:rPr>
              <a:t>7-</a:t>
            </a:r>
            <a:r>
              <a:rPr sz="2100" b="1" spc="-50" dirty="0">
                <a:solidFill>
                  <a:srgbClr val="1F4E79"/>
                </a:solidFill>
                <a:latin typeface="Times New Roman"/>
                <a:cs typeface="Times New Roman"/>
              </a:rPr>
              <a:t>е</a:t>
            </a:r>
            <a:r>
              <a:rPr sz="2100" b="1" dirty="0">
                <a:solidFill>
                  <a:srgbClr val="1F4E79"/>
                </a:solidFill>
                <a:latin typeface="Times New Roman"/>
                <a:cs typeface="Times New Roman"/>
              </a:rPr>
              <a:t>	</a:t>
            </a:r>
            <a:r>
              <a:rPr sz="21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издание</a:t>
            </a:r>
            <a:endParaRPr sz="2100">
              <a:latin typeface="Times New Roman"/>
              <a:cs typeface="Times New Roman"/>
            </a:endParaRPr>
          </a:p>
          <a:p>
            <a:pPr marL="241300" marR="9525" indent="-228600">
              <a:lnSpc>
                <a:spcPct val="96900"/>
              </a:lnSpc>
              <a:spcBef>
                <a:spcPts val="1814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100" dirty="0">
                <a:latin typeface="Times New Roman"/>
                <a:cs typeface="Times New Roman"/>
              </a:rPr>
              <a:t>ОРКСЭ.</a:t>
            </a:r>
            <a:r>
              <a:rPr sz="2100" spc="-105" dirty="0"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1F4E79"/>
                </a:solidFill>
                <a:latin typeface="Times New Roman"/>
                <a:cs typeface="Times New Roman"/>
              </a:rPr>
              <a:t>Основы</a:t>
            </a:r>
            <a:r>
              <a:rPr sz="2100" b="1" spc="-9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1F4E79"/>
                </a:solidFill>
                <a:latin typeface="Times New Roman"/>
                <a:cs typeface="Times New Roman"/>
              </a:rPr>
              <a:t>религиозных</a:t>
            </a:r>
            <a:r>
              <a:rPr sz="2100" b="1" spc="-8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культур</a:t>
            </a:r>
            <a:r>
              <a:rPr sz="2100" b="1" spc="-114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народов</a:t>
            </a:r>
            <a:r>
              <a:rPr sz="2100" b="1" spc="-9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России</a:t>
            </a:r>
            <a:r>
              <a:rPr sz="2100" spc="-10" dirty="0">
                <a:latin typeface="Times New Roman"/>
                <a:cs typeface="Times New Roman"/>
              </a:rPr>
              <a:t>. Беглов</a:t>
            </a:r>
            <a:r>
              <a:rPr sz="2100" spc="-7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А.Л.,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Саплина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Е.В.,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spc="-25" dirty="0">
                <a:latin typeface="Times New Roman"/>
                <a:cs typeface="Times New Roman"/>
              </a:rPr>
              <a:t>Токарева</a:t>
            </a:r>
            <a:r>
              <a:rPr sz="2100" spc="-6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Е.С.,</a:t>
            </a:r>
            <a:r>
              <a:rPr sz="2100" spc="-10" dirty="0">
                <a:latin typeface="Times New Roman"/>
                <a:cs typeface="Times New Roman"/>
              </a:rPr>
              <a:t> Ярлыкапов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А.А.,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1F4E79"/>
                </a:solidFill>
                <a:latin typeface="Times New Roman"/>
                <a:cs typeface="Times New Roman"/>
              </a:rPr>
              <a:t>10-</a:t>
            </a:r>
            <a:r>
              <a:rPr sz="2100" b="1" spc="-50" dirty="0">
                <a:solidFill>
                  <a:srgbClr val="1F4E79"/>
                </a:solidFill>
                <a:latin typeface="Times New Roman"/>
                <a:cs typeface="Times New Roman"/>
              </a:rPr>
              <a:t>е </a:t>
            </a:r>
            <a:r>
              <a:rPr sz="21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издание</a:t>
            </a:r>
            <a:endParaRPr sz="2100">
              <a:latin typeface="Times New Roman"/>
              <a:cs typeface="Times New Roman"/>
            </a:endParaRPr>
          </a:p>
          <a:p>
            <a:pPr marL="240665" indent="-227965">
              <a:lnSpc>
                <a:spcPts val="2490"/>
              </a:lnSpc>
              <a:spcBef>
                <a:spcPts val="1725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100" dirty="0">
                <a:latin typeface="Times New Roman"/>
                <a:cs typeface="Times New Roman"/>
              </a:rPr>
              <a:t>ОРКСЭ.</a:t>
            </a:r>
            <a:r>
              <a:rPr sz="2100" spc="-95" dirty="0"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1F4E79"/>
                </a:solidFill>
                <a:latin typeface="Times New Roman"/>
                <a:cs typeface="Times New Roman"/>
              </a:rPr>
              <a:t>Основы</a:t>
            </a:r>
            <a:r>
              <a:rPr sz="2100" b="1" spc="-9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1F4E79"/>
                </a:solidFill>
                <a:latin typeface="Times New Roman"/>
                <a:cs typeface="Times New Roman"/>
              </a:rPr>
              <a:t>светской</a:t>
            </a:r>
            <a:r>
              <a:rPr sz="2100" b="1" spc="-8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1F4E79"/>
                </a:solidFill>
                <a:latin typeface="Times New Roman"/>
                <a:cs typeface="Times New Roman"/>
              </a:rPr>
              <a:t>этики</a:t>
            </a:r>
            <a:r>
              <a:rPr sz="2100" dirty="0">
                <a:latin typeface="Times New Roman"/>
                <a:cs typeface="Times New Roman"/>
              </a:rPr>
              <a:t>.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Шемшурина</a:t>
            </a:r>
            <a:r>
              <a:rPr sz="2100" spc="-7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А.И.,</a:t>
            </a:r>
            <a:endParaRPr sz="2100">
              <a:latin typeface="Times New Roman"/>
              <a:cs typeface="Times New Roman"/>
            </a:endParaRPr>
          </a:p>
          <a:p>
            <a:pPr marL="241300">
              <a:lnSpc>
                <a:spcPts val="2490"/>
              </a:lnSpc>
            </a:pPr>
            <a:r>
              <a:rPr sz="2100" dirty="0">
                <a:latin typeface="Times New Roman"/>
                <a:cs typeface="Times New Roman"/>
              </a:rPr>
              <a:t>Шемшурин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А.А.,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b="1" spc="-45" dirty="0">
                <a:solidFill>
                  <a:srgbClr val="1F4E79"/>
                </a:solidFill>
                <a:latin typeface="Times New Roman"/>
                <a:cs typeface="Times New Roman"/>
              </a:rPr>
              <a:t>11-</a:t>
            </a:r>
            <a:r>
              <a:rPr sz="2100" b="1" dirty="0">
                <a:solidFill>
                  <a:srgbClr val="1F4E79"/>
                </a:solidFill>
                <a:latin typeface="Times New Roman"/>
                <a:cs typeface="Times New Roman"/>
              </a:rPr>
              <a:t>е</a:t>
            </a:r>
            <a:r>
              <a:rPr sz="2100" b="1" spc="-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издание</a:t>
            </a:r>
            <a:endParaRPr sz="21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17319"/>
            <a:ext cx="4363714" cy="315958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35952" y="5809932"/>
            <a:ext cx="11011535" cy="981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ctr">
              <a:lnSpc>
                <a:spcPct val="99200"/>
              </a:lnSpc>
              <a:spcBef>
                <a:spcPts val="120"/>
              </a:spcBef>
            </a:pPr>
            <a:r>
              <a:rPr sz="2100" b="1" i="1" spc="-10" dirty="0">
                <a:solidFill>
                  <a:srgbClr val="C55A11"/>
                </a:solidFill>
                <a:latin typeface="Times New Roman"/>
                <a:cs typeface="Times New Roman"/>
              </a:rPr>
              <a:t>Регламент</a:t>
            </a:r>
            <a:r>
              <a:rPr sz="2100" b="1" i="1" spc="-6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100" b="1" i="1" dirty="0">
                <a:solidFill>
                  <a:srgbClr val="C55A11"/>
                </a:solidFill>
                <a:latin typeface="Times New Roman"/>
                <a:cs typeface="Times New Roman"/>
              </a:rPr>
              <a:t>организации</a:t>
            </a:r>
            <a:r>
              <a:rPr sz="2100" b="1" i="1" spc="-6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100" b="1" i="1" spc="-10" dirty="0">
                <a:solidFill>
                  <a:srgbClr val="C55A11"/>
                </a:solidFill>
                <a:latin typeface="Times New Roman"/>
                <a:cs typeface="Times New Roman"/>
              </a:rPr>
              <a:t>свободного</a:t>
            </a:r>
            <a:r>
              <a:rPr sz="2100" b="1" i="1" spc="-8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100" b="1" i="1" spc="-10" dirty="0">
                <a:solidFill>
                  <a:srgbClr val="C55A11"/>
                </a:solidFill>
                <a:latin typeface="Times New Roman"/>
                <a:cs typeface="Times New Roman"/>
              </a:rPr>
              <a:t>информированного</a:t>
            </a:r>
            <a:r>
              <a:rPr sz="2100" b="1" i="1" spc="-8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100" b="1" i="1" dirty="0">
                <a:solidFill>
                  <a:srgbClr val="C55A11"/>
                </a:solidFill>
                <a:latin typeface="Times New Roman"/>
                <a:cs typeface="Times New Roman"/>
              </a:rPr>
              <a:t>выбора</a:t>
            </a:r>
            <a:r>
              <a:rPr sz="2100" b="1" i="1" spc="-5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100" b="1" i="1" spc="-10" dirty="0">
                <a:solidFill>
                  <a:srgbClr val="C55A11"/>
                </a:solidFill>
                <a:latin typeface="Times New Roman"/>
                <a:cs typeface="Times New Roman"/>
              </a:rPr>
              <a:t>родителями</a:t>
            </a:r>
            <a:r>
              <a:rPr sz="2100" b="1" i="1" spc="-8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100" b="1" i="1" dirty="0">
                <a:solidFill>
                  <a:srgbClr val="C55A11"/>
                </a:solidFill>
                <a:latin typeface="Times New Roman"/>
                <a:cs typeface="Times New Roman"/>
              </a:rPr>
              <a:t>учебных</a:t>
            </a:r>
            <a:r>
              <a:rPr sz="2100" b="1" i="1" spc="-3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100" b="1" i="1" spc="-10" dirty="0">
                <a:solidFill>
                  <a:srgbClr val="C55A11"/>
                </a:solidFill>
                <a:latin typeface="Times New Roman"/>
                <a:cs typeface="Times New Roman"/>
              </a:rPr>
              <a:t>модулей </a:t>
            </a:r>
            <a:r>
              <a:rPr sz="2100" b="1" i="1" dirty="0">
                <a:solidFill>
                  <a:srgbClr val="C55A11"/>
                </a:solidFill>
                <a:latin typeface="Times New Roman"/>
                <a:cs typeface="Times New Roman"/>
              </a:rPr>
              <a:t>предмета</a:t>
            </a:r>
            <a:r>
              <a:rPr sz="2100" b="1" i="1" spc="-10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100" b="1" i="1" spc="-10" dirty="0">
                <a:solidFill>
                  <a:srgbClr val="C55A11"/>
                </a:solidFill>
                <a:latin typeface="Times New Roman"/>
                <a:cs typeface="Times New Roman"/>
              </a:rPr>
              <a:t>ОРКСЭ</a:t>
            </a:r>
            <a:r>
              <a:rPr sz="2100" b="1" i="1" spc="-4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100" b="1" i="1" dirty="0">
                <a:solidFill>
                  <a:srgbClr val="C55A11"/>
                </a:solidFill>
                <a:latin typeface="Times New Roman"/>
                <a:cs typeface="Times New Roman"/>
              </a:rPr>
              <a:t>-</a:t>
            </a:r>
            <a:r>
              <a:rPr sz="2100" b="1" i="1" spc="-2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C55A11"/>
                </a:solidFill>
                <a:latin typeface="Times New Roman"/>
                <a:cs typeface="Times New Roman"/>
              </a:rPr>
              <a:t>Письмо</a:t>
            </a:r>
            <a:r>
              <a:rPr sz="2100" b="1" spc="-5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C55A11"/>
                </a:solidFill>
                <a:latin typeface="Times New Roman"/>
                <a:cs typeface="Times New Roman"/>
              </a:rPr>
              <a:t>Минобрнауки</a:t>
            </a:r>
            <a:r>
              <a:rPr sz="2100" b="1" spc="-4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C55A11"/>
                </a:solidFill>
                <a:latin typeface="Times New Roman"/>
                <a:cs typeface="Times New Roman"/>
              </a:rPr>
              <a:t>России</a:t>
            </a:r>
            <a:r>
              <a:rPr sz="2100" b="1" spc="-4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C55A11"/>
                </a:solidFill>
                <a:latin typeface="Times New Roman"/>
                <a:cs typeface="Times New Roman"/>
              </a:rPr>
              <a:t>от</a:t>
            </a:r>
            <a:r>
              <a:rPr sz="2100" b="1" spc="-4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C55A11"/>
                </a:solidFill>
                <a:latin typeface="Times New Roman"/>
                <a:cs typeface="Times New Roman"/>
              </a:rPr>
              <a:t>31.03.2015</a:t>
            </a:r>
            <a:r>
              <a:rPr sz="2100" b="1" spc="-114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100" b="1" spc="-100" dirty="0">
                <a:solidFill>
                  <a:srgbClr val="C55A11"/>
                </a:solidFill>
                <a:latin typeface="Times New Roman"/>
                <a:cs typeface="Times New Roman"/>
              </a:rPr>
              <a:t>г.</a:t>
            </a:r>
            <a:r>
              <a:rPr sz="2100" b="1" spc="-3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C55A11"/>
                </a:solidFill>
                <a:latin typeface="Times New Roman"/>
                <a:cs typeface="Times New Roman"/>
              </a:rPr>
              <a:t>№</a:t>
            </a:r>
            <a:r>
              <a:rPr sz="2100" b="1" spc="-5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C55A11"/>
                </a:solidFill>
                <a:latin typeface="Times New Roman"/>
                <a:cs typeface="Times New Roman"/>
              </a:rPr>
              <a:t>08-461</a:t>
            </a:r>
            <a:r>
              <a:rPr sz="2100" b="1" spc="-7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C55A11"/>
                </a:solidFill>
                <a:latin typeface="Times New Roman"/>
                <a:cs typeface="Times New Roman"/>
              </a:rPr>
              <a:t>«О</a:t>
            </a:r>
            <a:r>
              <a:rPr sz="2100" b="1" spc="-3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C55A11"/>
                </a:solidFill>
                <a:latin typeface="Times New Roman"/>
                <a:cs typeface="Times New Roman"/>
              </a:rPr>
              <a:t>направлении регламента</a:t>
            </a:r>
            <a:r>
              <a:rPr sz="2100" b="1" spc="-5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C55A11"/>
                </a:solidFill>
                <a:latin typeface="Times New Roman"/>
                <a:cs typeface="Times New Roman"/>
              </a:rPr>
              <a:t>выбора</a:t>
            </a:r>
            <a:r>
              <a:rPr sz="2100" b="1" spc="-7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C55A11"/>
                </a:solidFill>
                <a:latin typeface="Times New Roman"/>
                <a:cs typeface="Times New Roman"/>
              </a:rPr>
              <a:t>модулей</a:t>
            </a:r>
            <a:r>
              <a:rPr sz="2100" b="1" spc="-9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C55A11"/>
                </a:solidFill>
                <a:latin typeface="Times New Roman"/>
                <a:cs typeface="Times New Roman"/>
              </a:rPr>
              <a:t>курса</a:t>
            </a:r>
            <a:r>
              <a:rPr sz="2100" b="1" spc="-5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C55A11"/>
                </a:solidFill>
                <a:latin typeface="Times New Roman"/>
                <a:cs typeface="Times New Roman"/>
              </a:rPr>
              <a:t>ОРКСЭ»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26352" y="22542"/>
            <a:ext cx="12103735" cy="591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algn="ctr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1F4E79"/>
                </a:solidFill>
                <a:latin typeface="Times New Roman"/>
                <a:cs typeface="Times New Roman"/>
              </a:rPr>
              <a:t>На</a:t>
            </a:r>
            <a:r>
              <a:rPr sz="2100" b="1" spc="-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b="1" spc="-20" dirty="0">
                <a:solidFill>
                  <a:srgbClr val="1F4E79"/>
                </a:solidFill>
                <a:latin typeface="Times New Roman"/>
                <a:cs typeface="Times New Roman"/>
              </a:rPr>
              <a:t>родительском</a:t>
            </a:r>
            <a:r>
              <a:rPr sz="2100" b="1" spc="-5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1F4E79"/>
                </a:solidFill>
                <a:latin typeface="Times New Roman"/>
                <a:cs typeface="Times New Roman"/>
              </a:rPr>
              <a:t>собрании</a:t>
            </a:r>
            <a:r>
              <a:rPr sz="2100" b="1" spc="-5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1F4E79"/>
                </a:solidFill>
                <a:latin typeface="Times New Roman"/>
                <a:cs typeface="Times New Roman"/>
              </a:rPr>
              <a:t>класса</a:t>
            </a:r>
            <a:r>
              <a:rPr sz="2100" b="1" spc="-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1F4E79"/>
                </a:solidFill>
                <a:latin typeface="Times New Roman"/>
                <a:cs typeface="Times New Roman"/>
              </a:rPr>
              <a:t>должны</a:t>
            </a:r>
            <a:r>
              <a:rPr sz="2100" b="1" spc="-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1F4E79"/>
                </a:solidFill>
                <a:latin typeface="Times New Roman"/>
                <a:cs typeface="Times New Roman"/>
              </a:rPr>
              <a:t>быть</a:t>
            </a:r>
            <a:r>
              <a:rPr sz="2100" b="1" spc="-5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приглашены</a:t>
            </a:r>
            <a:r>
              <a:rPr sz="2100" b="1" spc="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1F4E79"/>
                </a:solidFill>
                <a:latin typeface="Times New Roman"/>
                <a:cs typeface="Times New Roman"/>
              </a:rPr>
              <a:t>и</a:t>
            </a:r>
            <a:r>
              <a:rPr sz="2100" b="1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1F4E79"/>
                </a:solidFill>
                <a:latin typeface="Times New Roman"/>
                <a:cs typeface="Times New Roman"/>
              </a:rPr>
              <a:t>присутствовать:</a:t>
            </a:r>
            <a:endParaRPr sz="2100" dirty="0">
              <a:latin typeface="Times New Roman"/>
              <a:cs typeface="Times New Roman"/>
            </a:endParaRPr>
          </a:p>
          <a:p>
            <a:pPr marL="37465" marR="5080" indent="6350" algn="ctr">
              <a:lnSpc>
                <a:spcPct val="100000"/>
              </a:lnSpc>
              <a:spcBef>
                <a:spcPts val="5"/>
              </a:spcBef>
            </a:pP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родители</a:t>
            </a:r>
            <a:r>
              <a:rPr sz="2100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(законные</a:t>
            </a:r>
            <a:r>
              <a:rPr sz="2100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представители)</a:t>
            </a:r>
            <a:r>
              <a:rPr sz="2100" spc="-7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обучающихся</a:t>
            </a:r>
            <a:r>
              <a:rPr sz="2100" spc="-4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3-х</a:t>
            </a:r>
            <a:r>
              <a:rPr sz="2100" spc="-6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классов;</a:t>
            </a:r>
            <a:r>
              <a:rPr sz="2100" spc="-5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представитель</a:t>
            </a:r>
            <a:r>
              <a:rPr sz="2100" spc="-7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администрации, ответственный</a:t>
            </a:r>
            <a:r>
              <a:rPr sz="2100" spc="-9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за</a:t>
            </a:r>
            <a:r>
              <a:rPr sz="2100" spc="-3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организацию</a:t>
            </a:r>
            <a:r>
              <a:rPr sz="2100" spc="-1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и</a:t>
            </a:r>
            <a:r>
              <a:rPr sz="2100" spc="-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проведение</a:t>
            </a:r>
            <a:r>
              <a:rPr sz="2100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выбора;</a:t>
            </a:r>
            <a:r>
              <a:rPr sz="2100" spc="-6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классный</a:t>
            </a:r>
            <a:r>
              <a:rPr sz="2100" spc="-3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20" dirty="0">
                <a:solidFill>
                  <a:srgbClr val="1F4E79"/>
                </a:solidFill>
                <a:latin typeface="Times New Roman"/>
                <a:cs typeface="Times New Roman"/>
              </a:rPr>
              <a:t>руководитель;</a:t>
            </a:r>
            <a:r>
              <a:rPr sz="2100" spc="-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педагоги,</a:t>
            </a:r>
            <a:r>
              <a:rPr sz="2100" spc="-5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которые предусматриваются</a:t>
            </a:r>
            <a:r>
              <a:rPr sz="2100" spc="-8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в</a:t>
            </a:r>
            <a:r>
              <a:rPr sz="2100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качестве</a:t>
            </a:r>
            <a:r>
              <a:rPr sz="2100" spc="-8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учителей</a:t>
            </a:r>
            <a:r>
              <a:rPr sz="2100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по</a:t>
            </a:r>
            <a:r>
              <a:rPr sz="2100" spc="-6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20" dirty="0">
                <a:solidFill>
                  <a:srgbClr val="1F4E79"/>
                </a:solidFill>
                <a:latin typeface="Times New Roman"/>
                <a:cs typeface="Times New Roman"/>
              </a:rPr>
              <a:t>модулям</a:t>
            </a:r>
            <a:r>
              <a:rPr sz="2100" spc="-3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курса</a:t>
            </a:r>
            <a:r>
              <a:rPr sz="2100" spc="-5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ОРКСЭ;</a:t>
            </a:r>
            <a:r>
              <a:rPr sz="2100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представитель</a:t>
            </a:r>
            <a:r>
              <a:rPr sz="2100" spc="-8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30" dirty="0">
                <a:solidFill>
                  <a:srgbClr val="1F4E79"/>
                </a:solidFill>
                <a:latin typeface="Times New Roman"/>
                <a:cs typeface="Times New Roman"/>
              </a:rPr>
              <a:t>Управляющего</a:t>
            </a:r>
            <a:r>
              <a:rPr sz="2100" spc="-6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совета образовательной</a:t>
            </a:r>
            <a:r>
              <a:rPr sz="2100" spc="-9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организации;</a:t>
            </a:r>
            <a:r>
              <a:rPr sz="2100" spc="-5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выразившие</a:t>
            </a:r>
            <a:r>
              <a:rPr sz="2100" spc="-9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желание</a:t>
            </a:r>
            <a:r>
              <a:rPr sz="2100" spc="-5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участвовать</a:t>
            </a:r>
            <a:r>
              <a:rPr sz="2100" spc="-8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в</a:t>
            </a:r>
            <a:r>
              <a:rPr sz="2100" spc="-8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собрании</a:t>
            </a:r>
            <a:r>
              <a:rPr sz="2100" spc="-7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официальные</a:t>
            </a:r>
            <a:r>
              <a:rPr sz="2100" spc="-45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представители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централизованных</a:t>
            </a:r>
            <a:r>
              <a:rPr sz="2100" spc="-8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1F4E79"/>
                </a:solidFill>
                <a:latin typeface="Times New Roman"/>
                <a:cs typeface="Times New Roman"/>
              </a:rPr>
              <a:t>религиозных</a:t>
            </a:r>
            <a:r>
              <a:rPr sz="2100" spc="-50" dirty="0">
                <a:solidFill>
                  <a:srgbClr val="1F4E79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1F4E79"/>
                </a:solidFill>
                <a:latin typeface="Times New Roman"/>
                <a:cs typeface="Times New Roman"/>
              </a:rPr>
              <a:t>организаций.</a:t>
            </a: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469265" algn="l"/>
              </a:tabLst>
            </a:pP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Вводное</a:t>
            </a:r>
            <a:r>
              <a:rPr sz="2400" spc="-10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выступление</a:t>
            </a:r>
            <a:r>
              <a:rPr sz="2400" spc="-3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Times New Roman"/>
                <a:cs typeface="Times New Roman"/>
              </a:rPr>
              <a:t>ответственного</a:t>
            </a:r>
            <a:r>
              <a:rPr sz="2400" spc="-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или</a:t>
            </a:r>
            <a:r>
              <a:rPr sz="2400" spc="-10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44444"/>
                </a:solidFill>
                <a:latin typeface="Times New Roman"/>
                <a:cs typeface="Times New Roman"/>
              </a:rPr>
              <a:t>руководителя</a:t>
            </a:r>
            <a:r>
              <a:rPr sz="2400" spc="-6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Times New Roman"/>
                <a:cs typeface="Times New Roman"/>
              </a:rPr>
              <a:t>(директора)</a:t>
            </a:r>
            <a:r>
              <a:rPr sz="2400" spc="-8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Times New Roman"/>
                <a:cs typeface="Times New Roman"/>
              </a:rPr>
              <a:t>образовательной</a:t>
            </a:r>
            <a:endParaRPr sz="24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организации</a:t>
            </a:r>
            <a:r>
              <a:rPr sz="2400" spc="-4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по</a:t>
            </a:r>
            <a:r>
              <a:rPr sz="2400" spc="-9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теме</a:t>
            </a:r>
            <a:r>
              <a:rPr sz="2400" spc="-8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Times New Roman"/>
                <a:cs typeface="Times New Roman"/>
              </a:rPr>
              <a:t>собрания.</a:t>
            </a:r>
            <a:endParaRPr sz="2400" dirty="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AutoNum type="arabicParenR" startAt="2"/>
              <a:tabLst>
                <a:tab pos="469265" algn="l"/>
              </a:tabLst>
            </a:pPr>
            <a:r>
              <a:rPr sz="2400" spc="-10" dirty="0">
                <a:solidFill>
                  <a:srgbClr val="444444"/>
                </a:solidFill>
                <a:latin typeface="Times New Roman"/>
                <a:cs typeface="Times New Roman"/>
              </a:rPr>
              <a:t>Представление</a:t>
            </a:r>
            <a:r>
              <a:rPr sz="2400" spc="-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Times New Roman"/>
                <a:cs typeface="Times New Roman"/>
              </a:rPr>
              <a:t>педагогических</a:t>
            </a:r>
            <a:r>
              <a:rPr sz="2400" spc="-3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44444"/>
                </a:solidFill>
                <a:latin typeface="Times New Roman"/>
                <a:cs typeface="Times New Roman"/>
              </a:rPr>
              <a:t>работников,</a:t>
            </a:r>
            <a:r>
              <a:rPr sz="2400" spc="-6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44444"/>
                </a:solidFill>
                <a:latin typeface="Times New Roman"/>
                <a:cs typeface="Times New Roman"/>
              </a:rPr>
              <a:t>которые</a:t>
            </a:r>
            <a:r>
              <a:rPr sz="2400" spc="-8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Times New Roman"/>
                <a:cs typeface="Times New Roman"/>
              </a:rPr>
              <a:t>предполагаются</a:t>
            </a:r>
            <a:r>
              <a:rPr sz="2400" spc="-3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в</a:t>
            </a:r>
            <a:r>
              <a:rPr sz="2400" spc="-10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Times New Roman"/>
                <a:cs typeface="Times New Roman"/>
              </a:rPr>
              <a:t>качестве</a:t>
            </a:r>
            <a:endParaRPr sz="24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учителей</a:t>
            </a:r>
            <a:r>
              <a:rPr sz="2400" spc="-1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по</a:t>
            </a:r>
            <a:r>
              <a:rPr sz="2400" spc="-8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всем</a:t>
            </a:r>
            <a:r>
              <a:rPr sz="2400" spc="-8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44444"/>
                </a:solidFill>
                <a:latin typeface="Times New Roman"/>
                <a:cs typeface="Times New Roman"/>
              </a:rPr>
              <a:t>модулям</a:t>
            </a:r>
            <a:r>
              <a:rPr sz="2400" spc="-4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Times New Roman"/>
                <a:cs typeface="Times New Roman"/>
              </a:rPr>
              <a:t>предметной</a:t>
            </a:r>
            <a:r>
              <a:rPr sz="2400" spc="-7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области</a:t>
            </a:r>
            <a:r>
              <a:rPr sz="2400" spc="-6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Times New Roman"/>
                <a:cs typeface="Times New Roman"/>
              </a:rPr>
              <a:t>ОРКСЭ.</a:t>
            </a:r>
            <a:endParaRPr sz="2400" dirty="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AutoNum type="arabicParenR" startAt="3"/>
              <a:tabLst>
                <a:tab pos="469265" algn="l"/>
              </a:tabLst>
            </a:pPr>
            <a:r>
              <a:rPr sz="2400" spc="-10" dirty="0">
                <a:solidFill>
                  <a:srgbClr val="444444"/>
                </a:solidFill>
                <a:latin typeface="Times New Roman"/>
                <a:cs typeface="Times New Roman"/>
              </a:rPr>
              <a:t>Представление</a:t>
            </a:r>
            <a:r>
              <a:rPr sz="2400" spc="-10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учителями</a:t>
            </a:r>
            <a:r>
              <a:rPr sz="2400" spc="-8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содержания</a:t>
            </a:r>
            <a:r>
              <a:rPr sz="2400" spc="-12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учебных</a:t>
            </a:r>
            <a:r>
              <a:rPr sz="2400" spc="-8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44444"/>
                </a:solidFill>
                <a:latin typeface="Times New Roman"/>
                <a:cs typeface="Times New Roman"/>
              </a:rPr>
              <a:t>модулей</a:t>
            </a:r>
            <a:r>
              <a:rPr sz="2400" spc="-10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предмета</a:t>
            </a:r>
            <a:r>
              <a:rPr sz="2400" spc="-114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Times New Roman"/>
                <a:cs typeface="Times New Roman"/>
              </a:rPr>
              <a:t>ОРКСЭ.</a:t>
            </a:r>
            <a:endParaRPr sz="2400" dirty="0">
              <a:latin typeface="Times New Roman"/>
              <a:cs typeface="Times New Roman"/>
            </a:endParaRPr>
          </a:p>
          <a:p>
            <a:pPr marL="469900" marR="106045" indent="-457200">
              <a:lnSpc>
                <a:spcPct val="100000"/>
              </a:lnSpc>
              <a:buAutoNum type="arabicParenR" startAt="3"/>
              <a:tabLst>
                <a:tab pos="469900" algn="l"/>
              </a:tabLst>
            </a:pP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В</a:t>
            </a:r>
            <a:r>
              <a:rPr sz="2400" spc="-9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представлении</a:t>
            </a:r>
            <a:r>
              <a:rPr sz="2400" spc="-3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Times New Roman"/>
                <a:cs typeface="Times New Roman"/>
              </a:rPr>
              <a:t>конфессиональных</a:t>
            </a:r>
            <a:r>
              <a:rPr sz="2400" spc="-7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44444"/>
                </a:solidFill>
                <a:latin typeface="Times New Roman"/>
                <a:cs typeface="Times New Roman"/>
              </a:rPr>
              <a:t>модулей</a:t>
            </a:r>
            <a:r>
              <a:rPr sz="2400" spc="-5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(не</a:t>
            </a:r>
            <a:r>
              <a:rPr sz="2400" spc="-8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Times New Roman"/>
                <a:cs typeface="Times New Roman"/>
              </a:rPr>
              <a:t>учебников)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по</a:t>
            </a:r>
            <a:r>
              <a:rPr sz="2400" spc="-10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религиозным</a:t>
            </a:r>
            <a:r>
              <a:rPr sz="2400" spc="-6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Times New Roman"/>
                <a:cs typeface="Times New Roman"/>
              </a:rPr>
              <a:t>культурам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имеют</a:t>
            </a:r>
            <a:r>
              <a:rPr sz="2400" spc="-114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право</a:t>
            </a:r>
            <a:r>
              <a:rPr sz="2400" spc="-10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Times New Roman"/>
                <a:cs typeface="Times New Roman"/>
              </a:rPr>
              <a:t>участвовать,</a:t>
            </a:r>
            <a:r>
              <a:rPr sz="2400" spc="-4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выступить</a:t>
            </a:r>
            <a:r>
              <a:rPr sz="2400" spc="-3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на</a:t>
            </a:r>
            <a:r>
              <a:rPr sz="2400" spc="-13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собрании</a:t>
            </a:r>
            <a:r>
              <a:rPr sz="2400" spc="-9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официальные</a:t>
            </a:r>
            <a:r>
              <a:rPr sz="2400" spc="-11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Times New Roman"/>
                <a:cs typeface="Times New Roman"/>
              </a:rPr>
              <a:t>представители соответствующих</a:t>
            </a:r>
            <a:r>
              <a:rPr sz="2400" spc="-3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религиозных</a:t>
            </a:r>
            <a:r>
              <a:rPr sz="2400" spc="-7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Times New Roman"/>
                <a:cs typeface="Times New Roman"/>
              </a:rPr>
              <a:t>организаций.</a:t>
            </a:r>
            <a:endParaRPr sz="2400" dirty="0">
              <a:latin typeface="Times New Roman"/>
              <a:cs typeface="Times New Roman"/>
            </a:endParaRPr>
          </a:p>
          <a:p>
            <a:pPr marL="469265" indent="-456565">
              <a:lnSpc>
                <a:spcPts val="2850"/>
              </a:lnSpc>
              <a:spcBef>
                <a:spcPts val="5"/>
              </a:spcBef>
              <a:buAutoNum type="arabicParenR" startAt="3"/>
              <a:tabLst>
                <a:tab pos="469265" algn="l"/>
              </a:tabLst>
            </a:pP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Ответы</a:t>
            </a:r>
            <a:r>
              <a:rPr sz="2400" spc="-8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на</a:t>
            </a:r>
            <a:r>
              <a:rPr sz="2400" spc="-10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вопросы</a:t>
            </a:r>
            <a:r>
              <a:rPr sz="2400" spc="-9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родителей</a:t>
            </a:r>
            <a:r>
              <a:rPr sz="2400" spc="-7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Times New Roman"/>
                <a:cs typeface="Times New Roman"/>
              </a:rPr>
              <a:t>(законных</a:t>
            </a:r>
            <a:r>
              <a:rPr sz="2400" spc="-7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представителей)</a:t>
            </a:r>
            <a:r>
              <a:rPr sz="2400" spc="-4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Times New Roman"/>
                <a:cs typeface="Times New Roman"/>
              </a:rPr>
              <a:t>обучающихся.</a:t>
            </a:r>
            <a:endParaRPr sz="2400" dirty="0">
              <a:latin typeface="Times New Roman"/>
              <a:cs typeface="Times New Roman"/>
            </a:endParaRPr>
          </a:p>
          <a:p>
            <a:pPr marL="469265" indent="-456565">
              <a:lnSpc>
                <a:spcPts val="2850"/>
              </a:lnSpc>
              <a:buAutoNum type="arabicParenR" startAt="3"/>
              <a:tabLst>
                <a:tab pos="469265" algn="l"/>
              </a:tabLst>
            </a:pPr>
            <a:r>
              <a:rPr sz="2400" spc="-10" dirty="0">
                <a:solidFill>
                  <a:srgbClr val="444444"/>
                </a:solidFill>
                <a:latin typeface="Times New Roman"/>
                <a:cs typeface="Times New Roman"/>
              </a:rPr>
              <a:t>Заполнение</a:t>
            </a:r>
            <a:r>
              <a:rPr sz="2400" spc="-8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Times New Roman"/>
                <a:cs typeface="Times New Roman"/>
              </a:rPr>
              <a:t>родителями</a:t>
            </a:r>
            <a:r>
              <a:rPr sz="2400" spc="-12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Times New Roman"/>
                <a:cs typeface="Times New Roman"/>
              </a:rPr>
              <a:t>(законными</a:t>
            </a:r>
            <a:r>
              <a:rPr sz="2400" spc="-9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представ.)</a:t>
            </a:r>
            <a:r>
              <a:rPr sz="2400" spc="-9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Times New Roman"/>
                <a:cs typeface="Times New Roman"/>
              </a:rPr>
              <a:t>обучающихся</a:t>
            </a:r>
            <a:r>
              <a:rPr sz="2400" spc="-7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личных</a:t>
            </a:r>
            <a:r>
              <a:rPr sz="2400" spc="-11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Times New Roman"/>
                <a:cs typeface="Times New Roman"/>
              </a:rPr>
              <a:t>заявлений.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510" y="-97215"/>
            <a:ext cx="5185410" cy="66167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445"/>
              </a:spcBef>
            </a:pPr>
            <a:r>
              <a:rPr sz="1800" b="0" dirty="0">
                <a:solidFill>
                  <a:srgbClr val="444444"/>
                </a:solidFill>
                <a:latin typeface="Times New Roman"/>
                <a:cs typeface="Times New Roman"/>
              </a:rPr>
              <a:t>Директору</a:t>
            </a:r>
            <a:r>
              <a:rPr sz="1800" b="0" spc="-7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800" b="0" spc="-10" dirty="0">
                <a:solidFill>
                  <a:srgbClr val="444444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1800" b="0" spc="-3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800" b="0" spc="-10" dirty="0">
                <a:solidFill>
                  <a:srgbClr val="444444"/>
                </a:solidFill>
                <a:latin typeface="Times New Roman"/>
                <a:cs typeface="Times New Roman"/>
              </a:rPr>
              <a:t>организации</a:t>
            </a:r>
            <a:endParaRPr sz="1800">
              <a:latin typeface="Times New Roman"/>
              <a:cs typeface="Times New Roman"/>
            </a:endParaRPr>
          </a:p>
          <a:p>
            <a:pPr marR="8890" algn="r">
              <a:lnSpc>
                <a:spcPct val="100000"/>
              </a:lnSpc>
              <a:spcBef>
                <a:spcPts val="340"/>
              </a:spcBef>
            </a:pPr>
            <a:r>
              <a:rPr sz="1800" b="0" i="1" spc="-10" dirty="0">
                <a:solidFill>
                  <a:srgbClr val="444444"/>
                </a:solidFill>
                <a:latin typeface="Times New Roman"/>
                <a:cs typeface="Times New Roman"/>
              </a:rPr>
              <a:t>(наименование,</a:t>
            </a:r>
            <a:r>
              <a:rPr sz="1800" b="0" i="1" spc="-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800" b="0" i="1" dirty="0">
                <a:solidFill>
                  <a:srgbClr val="444444"/>
                </a:solidFill>
                <a:latin typeface="Times New Roman"/>
                <a:cs typeface="Times New Roman"/>
              </a:rPr>
              <a:t>место</a:t>
            </a:r>
            <a:r>
              <a:rPr sz="1800" b="0" i="1" spc="-2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800" b="0" i="1" spc="-10" dirty="0">
                <a:solidFill>
                  <a:srgbClr val="444444"/>
                </a:solidFill>
                <a:latin typeface="Times New Roman"/>
                <a:cs typeface="Times New Roman"/>
              </a:rPr>
              <a:t>нахождения</a:t>
            </a:r>
            <a:r>
              <a:rPr sz="1800" b="0" i="1" spc="-7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800" b="0" i="1" spc="-10" dirty="0">
                <a:solidFill>
                  <a:srgbClr val="444444"/>
                </a:solidFill>
                <a:latin typeface="Times New Roman"/>
                <a:cs typeface="Times New Roman"/>
              </a:rPr>
              <a:t>образовательной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82184" y="412237"/>
            <a:ext cx="1308735" cy="6604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i="1" spc="-10" dirty="0">
                <a:solidFill>
                  <a:srgbClr val="444444"/>
                </a:solidFill>
                <a:latin typeface="Times New Roman"/>
                <a:cs typeface="Times New Roman"/>
              </a:rPr>
              <a:t>организации)</a:t>
            </a:r>
            <a:endParaRPr sz="1800">
              <a:latin typeface="Times New Roman"/>
              <a:cs typeface="Times New Roman"/>
            </a:endParaRPr>
          </a:p>
          <a:p>
            <a:pPr marL="454659">
              <a:lnSpc>
                <a:spcPct val="100000"/>
              </a:lnSpc>
              <a:spcBef>
                <a:spcPts val="340"/>
              </a:spcBef>
            </a:pPr>
            <a:r>
              <a:rPr sz="1800" i="1" spc="-10" dirty="0">
                <a:solidFill>
                  <a:srgbClr val="444444"/>
                </a:solidFill>
                <a:latin typeface="Times New Roman"/>
                <a:cs typeface="Times New Roman"/>
              </a:rPr>
              <a:t>(Ф.И.О.)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91579" y="273050"/>
            <a:ext cx="5717540" cy="200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44444"/>
                </a:solidFill>
                <a:latin typeface="Times New Roman"/>
                <a:cs typeface="Times New Roman"/>
              </a:rPr>
              <a:t>Протокол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1845"/>
              </a:lnSpc>
              <a:tabLst>
                <a:tab pos="2597785" algn="l"/>
                <a:tab pos="3107055" algn="l"/>
              </a:tabLst>
            </a:pPr>
            <a:r>
              <a:rPr sz="1600" spc="-20" dirty="0">
                <a:solidFill>
                  <a:srgbClr val="444444"/>
                </a:solidFill>
                <a:latin typeface="Times New Roman"/>
                <a:cs typeface="Times New Roman"/>
              </a:rPr>
              <a:t>родительского </a:t>
            </a:r>
            <a:r>
              <a:rPr sz="1600" dirty="0">
                <a:solidFill>
                  <a:srgbClr val="444444"/>
                </a:solidFill>
                <a:latin typeface="Times New Roman"/>
                <a:cs typeface="Times New Roman"/>
              </a:rPr>
              <a:t>собрания </a:t>
            </a:r>
            <a:r>
              <a:rPr sz="1600" u="sng" dirty="0">
                <a:solidFill>
                  <a:srgbClr val="444444"/>
                </a:solidFill>
                <a:uFill>
                  <a:solidFill>
                    <a:srgbClr val="434343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600" spc="-50" dirty="0">
                <a:solidFill>
                  <a:srgbClr val="444444"/>
                </a:solidFill>
                <a:latin typeface="Times New Roman"/>
                <a:cs typeface="Times New Roman"/>
              </a:rPr>
              <a:t>«</a:t>
            </a:r>
            <a:r>
              <a:rPr sz="1600" u="sng" dirty="0">
                <a:solidFill>
                  <a:srgbClr val="444444"/>
                </a:solidFill>
                <a:uFill>
                  <a:solidFill>
                    <a:srgbClr val="434343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600" dirty="0">
                <a:solidFill>
                  <a:srgbClr val="444444"/>
                </a:solidFill>
                <a:latin typeface="Times New Roman"/>
                <a:cs typeface="Times New Roman"/>
              </a:rPr>
              <a:t>»</a:t>
            </a:r>
            <a:r>
              <a:rPr sz="1600" spc="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44444"/>
                </a:solidFill>
                <a:latin typeface="Times New Roman"/>
                <a:cs typeface="Times New Roman"/>
              </a:rPr>
              <a:t>класса</a:t>
            </a:r>
            <a:endParaRPr sz="1600">
              <a:latin typeface="Times New Roman"/>
              <a:cs typeface="Times New Roman"/>
            </a:endParaRPr>
          </a:p>
          <a:p>
            <a:pPr marR="41910" algn="ctr">
              <a:lnSpc>
                <a:spcPts val="2039"/>
              </a:lnSpc>
              <a:tabLst>
                <a:tab pos="5641975" algn="l"/>
              </a:tabLst>
            </a:pPr>
            <a:r>
              <a:rPr sz="1800" u="sng" dirty="0">
                <a:solidFill>
                  <a:srgbClr val="444444"/>
                </a:solidFill>
                <a:uFill>
                  <a:solidFill>
                    <a:srgbClr val="434343"/>
                  </a:solidFill>
                </a:uFill>
                <a:latin typeface="Times New Roman"/>
                <a:cs typeface="Times New Roman"/>
              </a:rPr>
              <a:t>	</a:t>
            </a:r>
            <a:endParaRPr sz="1800">
              <a:latin typeface="Times New Roman"/>
              <a:cs typeface="Times New Roman"/>
            </a:endParaRPr>
          </a:p>
          <a:p>
            <a:pPr marL="558800" marR="554990" algn="ctr">
              <a:lnSpc>
                <a:spcPts val="1920"/>
              </a:lnSpc>
              <a:spcBef>
                <a:spcPts val="15"/>
              </a:spcBef>
            </a:pPr>
            <a:r>
              <a:rPr sz="1600" i="1" spc="-10" dirty="0">
                <a:solidFill>
                  <a:srgbClr val="444444"/>
                </a:solidFill>
                <a:latin typeface="Times New Roman"/>
                <a:cs typeface="Times New Roman"/>
              </a:rPr>
              <a:t>(наименование,</a:t>
            </a:r>
            <a:r>
              <a:rPr sz="1600" i="1" spc="-1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444444"/>
                </a:solidFill>
                <a:latin typeface="Times New Roman"/>
                <a:cs typeface="Times New Roman"/>
              </a:rPr>
              <a:t>место</a:t>
            </a:r>
            <a:r>
              <a:rPr sz="1600" i="1" spc="-3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444444"/>
                </a:solidFill>
                <a:latin typeface="Times New Roman"/>
                <a:cs typeface="Times New Roman"/>
              </a:rPr>
              <a:t>нахождения</a:t>
            </a:r>
            <a:r>
              <a:rPr sz="1600" i="1" spc="-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444444"/>
                </a:solidFill>
                <a:latin typeface="Times New Roman"/>
                <a:cs typeface="Times New Roman"/>
              </a:rPr>
              <a:t>образовательной организации)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ts val="1855"/>
              </a:lnSpc>
            </a:pPr>
            <a:r>
              <a:rPr sz="1600" dirty="0">
                <a:solidFill>
                  <a:srgbClr val="444444"/>
                </a:solidFill>
                <a:latin typeface="Times New Roman"/>
                <a:cs typeface="Times New Roman"/>
              </a:rPr>
              <a:t>Результаты</a:t>
            </a:r>
            <a:r>
              <a:rPr sz="1600" spc="4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44444"/>
                </a:solidFill>
                <a:latin typeface="Times New Roman"/>
                <a:cs typeface="Times New Roman"/>
              </a:rPr>
              <a:t>выбора</a:t>
            </a:r>
            <a:r>
              <a:rPr sz="1600" spc="44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44444"/>
                </a:solidFill>
                <a:latin typeface="Times New Roman"/>
                <a:cs typeface="Times New Roman"/>
              </a:rPr>
              <a:t>родителями</a:t>
            </a:r>
            <a:r>
              <a:rPr sz="1600" spc="4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44444"/>
                </a:solidFill>
                <a:latin typeface="Times New Roman"/>
                <a:cs typeface="Times New Roman"/>
              </a:rPr>
              <a:t>(законными</a:t>
            </a:r>
            <a:r>
              <a:rPr sz="1600" spc="4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44444"/>
                </a:solidFill>
                <a:latin typeface="Times New Roman"/>
                <a:cs typeface="Times New Roman"/>
              </a:rPr>
              <a:t>представителями)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744345" algn="l"/>
                <a:tab pos="2291080" algn="l"/>
              </a:tabLst>
            </a:pPr>
            <a:r>
              <a:rPr sz="1600" dirty="0">
                <a:solidFill>
                  <a:srgbClr val="444444"/>
                </a:solidFill>
                <a:latin typeface="Times New Roman"/>
                <a:cs typeface="Times New Roman"/>
              </a:rPr>
              <a:t>обучающихся</a:t>
            </a:r>
            <a:r>
              <a:rPr sz="1600" spc="29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444444"/>
                </a:solidFill>
                <a:uFill>
                  <a:solidFill>
                    <a:srgbClr val="434343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600" dirty="0">
                <a:solidFill>
                  <a:srgbClr val="444444"/>
                </a:solidFill>
                <a:latin typeface="Times New Roman"/>
                <a:cs typeface="Times New Roman"/>
              </a:rPr>
              <a:t> «</a:t>
            </a:r>
            <a:r>
              <a:rPr sz="1600" u="sng" dirty="0">
                <a:solidFill>
                  <a:srgbClr val="444444"/>
                </a:solidFill>
                <a:uFill>
                  <a:solidFill>
                    <a:srgbClr val="434343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600" dirty="0">
                <a:solidFill>
                  <a:srgbClr val="444444"/>
                </a:solidFill>
                <a:latin typeface="Times New Roman"/>
                <a:cs typeface="Times New Roman"/>
              </a:rPr>
              <a:t>»</a:t>
            </a:r>
            <a:r>
              <a:rPr sz="1600" spc="17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44444"/>
                </a:solidFill>
                <a:latin typeface="Times New Roman"/>
                <a:cs typeface="Times New Roman"/>
              </a:rPr>
              <a:t>класса</a:t>
            </a:r>
            <a:r>
              <a:rPr sz="1600" spc="19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44444"/>
                </a:solidFill>
                <a:latin typeface="Times New Roman"/>
                <a:cs typeface="Times New Roman"/>
              </a:rPr>
              <a:t>модулей</a:t>
            </a:r>
            <a:r>
              <a:rPr sz="1600" spc="204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44444"/>
                </a:solidFill>
                <a:latin typeface="Times New Roman"/>
                <a:cs typeface="Times New Roman"/>
              </a:rPr>
              <a:t>комплексного</a:t>
            </a:r>
            <a:r>
              <a:rPr sz="1600" spc="18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44444"/>
                </a:solidFill>
                <a:latin typeface="Times New Roman"/>
                <a:cs typeface="Times New Roman"/>
              </a:rPr>
              <a:t>курса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444444"/>
                </a:solidFill>
                <a:latin typeface="Times New Roman"/>
                <a:cs typeface="Times New Roman"/>
              </a:rPr>
              <a:t>«Основы</a:t>
            </a:r>
            <a:r>
              <a:rPr sz="1600" spc="-3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44444"/>
                </a:solidFill>
                <a:latin typeface="Times New Roman"/>
                <a:cs typeface="Times New Roman"/>
              </a:rPr>
              <a:t>религиозных</a:t>
            </a:r>
            <a:r>
              <a:rPr sz="1600" spc="-4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444444"/>
                </a:solidFill>
                <a:latin typeface="Times New Roman"/>
                <a:cs typeface="Times New Roman"/>
              </a:rPr>
              <a:t>культур</a:t>
            </a:r>
            <a:r>
              <a:rPr sz="1600" spc="3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44444"/>
                </a:solidFill>
                <a:latin typeface="Times New Roman"/>
                <a:cs typeface="Times New Roman"/>
              </a:rPr>
              <a:t>и</a:t>
            </a:r>
            <a:r>
              <a:rPr sz="1600" spc="-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44444"/>
                </a:solidFill>
                <a:latin typeface="Times New Roman"/>
                <a:cs typeface="Times New Roman"/>
              </a:rPr>
              <a:t>светской</a:t>
            </a:r>
            <a:r>
              <a:rPr sz="1600" spc="-8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44444"/>
                </a:solidFill>
                <a:latin typeface="Times New Roman"/>
                <a:cs typeface="Times New Roman"/>
              </a:rPr>
              <a:t>этики»: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4830" y="1407795"/>
            <a:ext cx="1101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44444"/>
                </a:solidFill>
                <a:latin typeface="Times New Roman"/>
                <a:cs typeface="Times New Roman"/>
              </a:rPr>
              <a:t>Заявление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8550" y="1724977"/>
            <a:ext cx="3099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7244" algn="l"/>
                <a:tab pos="2105660" algn="l"/>
              </a:tabLst>
            </a:pPr>
            <a:r>
              <a:rPr sz="1800" spc="-25" dirty="0">
                <a:solidFill>
                  <a:srgbClr val="444444"/>
                </a:solidFill>
                <a:latin typeface="Times New Roman"/>
                <a:cs typeface="Times New Roman"/>
              </a:rPr>
              <a:t>Мы,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44444"/>
                </a:solidFill>
                <a:latin typeface="Times New Roman"/>
                <a:cs typeface="Times New Roman"/>
              </a:rPr>
              <a:t>родители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44444"/>
                </a:solidFill>
                <a:latin typeface="Times New Roman"/>
                <a:cs typeface="Times New Roman"/>
              </a:rPr>
              <a:t>(законные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6745" y="1724977"/>
            <a:ext cx="1654175" cy="490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830"/>
              </a:lnSpc>
              <a:spcBef>
                <a:spcPts val="100"/>
              </a:spcBef>
            </a:pPr>
            <a:r>
              <a:rPr sz="1800" spc="-10" dirty="0">
                <a:solidFill>
                  <a:srgbClr val="444444"/>
                </a:solidFill>
                <a:latin typeface="Times New Roman"/>
                <a:cs typeface="Times New Roman"/>
              </a:rPr>
              <a:t>представители)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ts val="1830"/>
              </a:lnSpc>
            </a:pPr>
            <a:r>
              <a:rPr sz="1800" spc="-10" dirty="0">
                <a:solidFill>
                  <a:srgbClr val="444444"/>
                </a:solidFill>
                <a:latin typeface="Times New Roman"/>
                <a:cs typeface="Times New Roman"/>
              </a:rPr>
              <a:t>образовательной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832" y="1916048"/>
            <a:ext cx="4112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8880" algn="l"/>
                <a:tab pos="2510155" algn="l"/>
                <a:tab pos="3192780" algn="l"/>
                <a:tab pos="3464560" algn="l"/>
              </a:tabLst>
            </a:pPr>
            <a:r>
              <a:rPr sz="1800" spc="-10" dirty="0">
                <a:solidFill>
                  <a:srgbClr val="444444"/>
                </a:solidFill>
                <a:latin typeface="Times New Roman"/>
                <a:cs typeface="Times New Roman"/>
              </a:rPr>
              <a:t>учащегося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	</a:t>
            </a:r>
            <a:r>
              <a:rPr sz="1800" u="sng" dirty="0">
                <a:solidFill>
                  <a:srgbClr val="444444"/>
                </a:solidFill>
                <a:uFill>
                  <a:solidFill>
                    <a:srgbClr val="434343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800" spc="50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«</a:t>
            </a:r>
            <a:r>
              <a:rPr sz="1800" u="sng" dirty="0">
                <a:solidFill>
                  <a:srgbClr val="444444"/>
                </a:solidFill>
                <a:uFill>
                  <a:solidFill>
                    <a:srgbClr val="434343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800" spc="-50" dirty="0">
                <a:solidFill>
                  <a:srgbClr val="444444"/>
                </a:solidFill>
                <a:latin typeface="Times New Roman"/>
                <a:cs typeface="Times New Roman"/>
              </a:rPr>
              <a:t>»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44444"/>
                </a:solidFill>
                <a:latin typeface="Times New Roman"/>
                <a:cs typeface="Times New Roman"/>
              </a:rPr>
              <a:t>класса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3832" y="2106548"/>
            <a:ext cx="1253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444444"/>
                </a:solidFill>
                <a:latin typeface="Times New Roman"/>
                <a:cs typeface="Times New Roman"/>
              </a:rPr>
              <a:t>организации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40426" y="2297048"/>
            <a:ext cx="651510" cy="681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30"/>
              </a:lnSpc>
              <a:spcBef>
                <a:spcPts val="100"/>
              </a:spcBef>
            </a:pPr>
            <a:r>
              <a:rPr sz="1800" i="1" spc="-10" dirty="0">
                <a:solidFill>
                  <a:srgbClr val="444444"/>
                </a:solidFill>
                <a:latin typeface="Times New Roman"/>
                <a:cs typeface="Times New Roman"/>
              </a:rPr>
              <a:t>место</a:t>
            </a:r>
            <a:endParaRPr sz="1800">
              <a:latin typeface="Times New Roman"/>
              <a:cs typeface="Times New Roman"/>
            </a:endParaRPr>
          </a:p>
          <a:p>
            <a:pPr marR="5715" algn="r">
              <a:lnSpc>
                <a:spcPts val="1500"/>
              </a:lnSpc>
            </a:pPr>
            <a:r>
              <a:rPr sz="1800" i="1" spc="-25" dirty="0">
                <a:solidFill>
                  <a:srgbClr val="444444"/>
                </a:solidFill>
                <a:latin typeface="Times New Roman"/>
                <a:cs typeface="Times New Roman"/>
              </a:rPr>
              <a:t>ОО)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ts val="1830"/>
              </a:lnSpc>
            </a:pPr>
            <a:r>
              <a:rPr sz="1800" i="1" spc="-10" dirty="0">
                <a:solidFill>
                  <a:srgbClr val="444444"/>
                </a:solidFill>
                <a:latin typeface="Times New Roman"/>
                <a:cs typeface="Times New Roman"/>
              </a:rPr>
              <a:t>(Ф.И.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6532" y="2964467"/>
            <a:ext cx="4914900" cy="0"/>
          </a:xfrm>
          <a:custGeom>
            <a:avLst/>
            <a:gdLst/>
            <a:ahLst/>
            <a:cxnLst/>
            <a:rect l="l" t="t" r="r" b="b"/>
            <a:pathLst>
              <a:path w="4914900">
                <a:moveTo>
                  <a:pt x="0" y="0"/>
                </a:moveTo>
                <a:lnTo>
                  <a:pt x="4914900" y="0"/>
                </a:lnTo>
              </a:path>
            </a:pathLst>
          </a:custGeom>
          <a:ln w="9279">
            <a:solidFill>
              <a:srgbClr val="43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3832" y="2297048"/>
            <a:ext cx="4831715" cy="871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30"/>
              </a:lnSpc>
              <a:spcBef>
                <a:spcPts val="100"/>
              </a:spcBef>
              <a:tabLst>
                <a:tab pos="3327400" algn="l"/>
              </a:tabLst>
            </a:pPr>
            <a:r>
              <a:rPr sz="1800" u="sng" dirty="0">
                <a:solidFill>
                  <a:srgbClr val="444444"/>
                </a:solidFill>
                <a:uFill>
                  <a:solidFill>
                    <a:srgbClr val="434343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800" i="1" spc="-10" dirty="0">
                <a:solidFill>
                  <a:srgbClr val="444444"/>
                </a:solidFill>
                <a:latin typeface="Times New Roman"/>
                <a:cs typeface="Times New Roman"/>
              </a:rPr>
              <a:t>(наименование,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830"/>
              </a:lnSpc>
            </a:pPr>
            <a:r>
              <a:rPr sz="1800" i="1" spc="-10" dirty="0">
                <a:solidFill>
                  <a:srgbClr val="444444"/>
                </a:solidFill>
                <a:latin typeface="Times New Roman"/>
                <a:cs typeface="Times New Roman"/>
              </a:rPr>
              <a:t>нахождения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800" i="1" spc="-10" dirty="0">
                <a:solidFill>
                  <a:srgbClr val="444444"/>
                </a:solidFill>
                <a:latin typeface="Times New Roman"/>
                <a:cs typeface="Times New Roman"/>
              </a:rPr>
              <a:t>ребёнка)</a:t>
            </a:r>
            <a:r>
              <a:rPr sz="1800" spc="-10" dirty="0">
                <a:solidFill>
                  <a:srgbClr val="444444"/>
                </a:solidFill>
                <a:latin typeface="Times New Roman"/>
                <a:cs typeface="Times New Roman"/>
              </a:rPr>
              <a:t>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3832" y="3265170"/>
            <a:ext cx="590931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из</a:t>
            </a:r>
            <a:r>
              <a:rPr sz="1800" spc="2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предлагаемых</a:t>
            </a:r>
            <a:r>
              <a:rPr sz="1800" spc="-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на</a:t>
            </a:r>
            <a:r>
              <a:rPr sz="1800" spc="1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выбор</a:t>
            </a:r>
            <a:r>
              <a:rPr sz="1800" spc="1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модулей</a:t>
            </a:r>
            <a:r>
              <a:rPr sz="1800" spc="2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комплексного</a:t>
            </a:r>
            <a:r>
              <a:rPr sz="1800" spc="1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44444"/>
                </a:solidFill>
                <a:latin typeface="Times New Roman"/>
                <a:cs typeface="Times New Roman"/>
              </a:rPr>
              <a:t>учебного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курса</a:t>
            </a:r>
            <a:r>
              <a:rPr sz="1800" spc="45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«Основы</a:t>
            </a:r>
            <a:r>
              <a:rPr sz="1800" spc="42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религиозных</a:t>
            </a:r>
            <a:r>
              <a:rPr sz="1800" spc="42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культур</a:t>
            </a:r>
            <a:r>
              <a:rPr sz="1800" spc="44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и</a:t>
            </a:r>
            <a:r>
              <a:rPr sz="1800" spc="43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светской</a:t>
            </a:r>
            <a:r>
              <a:rPr sz="1800" spc="45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44444"/>
                </a:solidFill>
                <a:latin typeface="Times New Roman"/>
                <a:cs typeface="Times New Roman"/>
              </a:rPr>
              <a:t>этики»:</a:t>
            </a:r>
            <a:endParaRPr sz="18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0000"/>
              </a:lnSpc>
            </a:pP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«Основы</a:t>
            </a:r>
            <a:r>
              <a:rPr sz="1800" spc="160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православной</a:t>
            </a:r>
            <a:r>
              <a:rPr sz="1800" spc="175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культуры»,</a:t>
            </a:r>
            <a:r>
              <a:rPr sz="1800" spc="180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«Основы</a:t>
            </a:r>
            <a:r>
              <a:rPr sz="1800" spc="160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444444"/>
                </a:solidFill>
                <a:latin typeface="Times New Roman"/>
                <a:cs typeface="Times New Roman"/>
              </a:rPr>
              <a:t>исламской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культуры»,</a:t>
            </a:r>
            <a:r>
              <a:rPr sz="1800" spc="285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«Основы</a:t>
            </a:r>
            <a:r>
              <a:rPr sz="1800" spc="265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буддийской</a:t>
            </a:r>
            <a:r>
              <a:rPr sz="1800" spc="265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культуры»,</a:t>
            </a:r>
            <a:r>
              <a:rPr sz="1800" spc="290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444444"/>
                </a:solidFill>
                <a:latin typeface="Times New Roman"/>
                <a:cs typeface="Times New Roman"/>
              </a:rPr>
              <a:t>«Основы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иудейской</a:t>
            </a:r>
            <a:r>
              <a:rPr sz="1800" spc="254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культуры»,</a:t>
            </a:r>
            <a:r>
              <a:rPr sz="1800" spc="275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«Основы</a:t>
            </a:r>
            <a:r>
              <a:rPr sz="1800" spc="245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мировых</a:t>
            </a:r>
            <a:r>
              <a:rPr sz="1800" spc="235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444444"/>
                </a:solidFill>
                <a:latin typeface="Times New Roman"/>
                <a:cs typeface="Times New Roman"/>
              </a:rPr>
              <a:t>религиозных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культур»,</a:t>
            </a:r>
            <a:r>
              <a:rPr sz="1800" spc="34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«Основы</a:t>
            </a:r>
            <a:r>
              <a:rPr sz="1800" spc="28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светской</a:t>
            </a:r>
            <a:r>
              <a:rPr sz="1800" spc="28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этики»</a:t>
            </a:r>
            <a:r>
              <a:rPr sz="1800" spc="27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выбираем</a:t>
            </a:r>
            <a:r>
              <a:rPr sz="1800" spc="29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для</a:t>
            </a:r>
            <a:r>
              <a:rPr sz="1800" spc="29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44444"/>
                </a:solidFill>
                <a:latin typeface="Times New Roman"/>
                <a:cs typeface="Times New Roman"/>
              </a:rPr>
              <a:t>своего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3832" y="4911725"/>
            <a:ext cx="59048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37920" algn="l"/>
                <a:tab pos="2374900" algn="l"/>
                <a:tab pos="3421379" algn="l"/>
                <a:tab pos="4725035" algn="l"/>
                <a:tab pos="5297170" algn="l"/>
              </a:tabLst>
            </a:pPr>
            <a:r>
              <a:rPr sz="1800" spc="-10" dirty="0">
                <a:solidFill>
                  <a:srgbClr val="444444"/>
                </a:solidFill>
                <a:latin typeface="Times New Roman"/>
                <a:cs typeface="Times New Roman"/>
              </a:rPr>
              <a:t>ребёнка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44444"/>
                </a:solidFill>
                <a:latin typeface="Times New Roman"/>
                <a:cs typeface="Times New Roman"/>
              </a:rPr>
              <a:t>изучение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44444"/>
                </a:solidFill>
                <a:latin typeface="Times New Roman"/>
                <a:cs typeface="Times New Roman"/>
              </a:rPr>
              <a:t>модуля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44444"/>
                </a:solidFill>
                <a:latin typeface="Times New Roman"/>
                <a:cs typeface="Times New Roman"/>
              </a:rPr>
              <a:t>(написать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444444"/>
                </a:solidFill>
                <a:latin typeface="Times New Roman"/>
                <a:cs typeface="Times New Roman"/>
              </a:rPr>
              <a:t>от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44444"/>
                </a:solidFill>
                <a:latin typeface="Times New Roman"/>
                <a:cs typeface="Times New Roman"/>
              </a:rPr>
              <a:t>руки):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614670" algn="l"/>
              </a:tabLst>
            </a:pPr>
            <a:r>
              <a:rPr sz="1800" u="sng" dirty="0">
                <a:solidFill>
                  <a:srgbClr val="444444"/>
                </a:solidFill>
                <a:uFill>
                  <a:solidFill>
                    <a:srgbClr val="434343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800" spc="-50" dirty="0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3832" y="5777495"/>
            <a:ext cx="5049520" cy="979169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  <a:tabLst>
                <a:tab pos="874394" algn="l"/>
                <a:tab pos="2803525" algn="l"/>
                <a:tab pos="3362325" algn="l"/>
              </a:tabLst>
            </a:pPr>
            <a:r>
              <a:rPr sz="1600" dirty="0">
                <a:solidFill>
                  <a:srgbClr val="444444"/>
                </a:solidFill>
                <a:latin typeface="Times New Roman"/>
                <a:cs typeface="Times New Roman"/>
              </a:rPr>
              <a:t>Дата</a:t>
            </a:r>
            <a:r>
              <a:rPr sz="1600" spc="-4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444444"/>
                </a:solidFill>
                <a:latin typeface="Times New Roman"/>
                <a:cs typeface="Times New Roman"/>
              </a:rPr>
              <a:t>«</a:t>
            </a:r>
            <a:r>
              <a:rPr sz="1600" u="sng" dirty="0">
                <a:solidFill>
                  <a:srgbClr val="444444"/>
                </a:solidFill>
                <a:uFill>
                  <a:solidFill>
                    <a:srgbClr val="434343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600" dirty="0">
                <a:solidFill>
                  <a:srgbClr val="444444"/>
                </a:solidFill>
                <a:latin typeface="Times New Roman"/>
                <a:cs typeface="Times New Roman"/>
              </a:rPr>
              <a:t>» </a:t>
            </a:r>
            <a:r>
              <a:rPr sz="1600" u="sng" dirty="0">
                <a:solidFill>
                  <a:srgbClr val="444444"/>
                </a:solidFill>
                <a:uFill>
                  <a:solidFill>
                    <a:srgbClr val="434343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600" spc="-25" dirty="0">
                <a:solidFill>
                  <a:srgbClr val="444444"/>
                </a:solidFill>
                <a:latin typeface="Times New Roman"/>
                <a:cs typeface="Times New Roman"/>
              </a:rPr>
              <a:t>20</a:t>
            </a:r>
            <a:r>
              <a:rPr sz="1600" u="sng" dirty="0">
                <a:solidFill>
                  <a:srgbClr val="444444"/>
                </a:solidFill>
                <a:uFill>
                  <a:solidFill>
                    <a:srgbClr val="434343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600" spc="-25" dirty="0">
                <a:solidFill>
                  <a:srgbClr val="444444"/>
                </a:solidFill>
                <a:latin typeface="Times New Roman"/>
                <a:cs typeface="Times New Roman"/>
              </a:rPr>
              <a:t>г.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2350135" algn="l"/>
                <a:tab pos="4161154" algn="l"/>
              </a:tabLst>
            </a:pPr>
            <a:r>
              <a:rPr sz="1600" u="sng" dirty="0">
                <a:solidFill>
                  <a:srgbClr val="444444"/>
                </a:solidFill>
                <a:uFill>
                  <a:solidFill>
                    <a:srgbClr val="434343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600" i="1" dirty="0">
                <a:solidFill>
                  <a:srgbClr val="444444"/>
                </a:solidFill>
                <a:latin typeface="Times New Roman"/>
                <a:cs typeface="Times New Roman"/>
              </a:rPr>
              <a:t>(Ф.И.О.) </a:t>
            </a:r>
            <a:r>
              <a:rPr sz="1600" i="1" u="sng" dirty="0">
                <a:solidFill>
                  <a:srgbClr val="444444"/>
                </a:solidFill>
                <a:uFill>
                  <a:solidFill>
                    <a:srgbClr val="434343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600" i="1" spc="-10" dirty="0">
                <a:solidFill>
                  <a:srgbClr val="444444"/>
                </a:solidFill>
                <a:latin typeface="Times New Roman"/>
                <a:cs typeface="Times New Roman"/>
              </a:rPr>
              <a:t>(подпись)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2294890" algn="l"/>
                <a:tab pos="4211955" algn="l"/>
              </a:tabLst>
            </a:pPr>
            <a:r>
              <a:rPr sz="1600" u="sng" dirty="0">
                <a:solidFill>
                  <a:srgbClr val="444444"/>
                </a:solidFill>
                <a:uFill>
                  <a:solidFill>
                    <a:srgbClr val="434343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600" i="1" dirty="0">
                <a:solidFill>
                  <a:srgbClr val="444444"/>
                </a:solidFill>
                <a:latin typeface="Times New Roman"/>
                <a:cs typeface="Times New Roman"/>
              </a:rPr>
              <a:t>(Ф.И.О.) </a:t>
            </a:r>
            <a:r>
              <a:rPr sz="1600" i="1" u="sng" dirty="0">
                <a:solidFill>
                  <a:srgbClr val="444444"/>
                </a:solidFill>
                <a:uFill>
                  <a:solidFill>
                    <a:srgbClr val="434343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600" i="1" spc="-10" dirty="0">
                <a:solidFill>
                  <a:srgbClr val="444444"/>
                </a:solidFill>
                <a:latin typeface="Times New Roman"/>
                <a:cs typeface="Times New Roman"/>
              </a:rPr>
              <a:t>(подпись)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76670" y="5215890"/>
            <a:ext cx="535432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2045970">
              <a:lnSpc>
                <a:spcPct val="100000"/>
              </a:lnSpc>
              <a:spcBef>
                <a:spcPts val="100"/>
              </a:spcBef>
              <a:tabLst>
                <a:tab pos="899160" algn="l"/>
                <a:tab pos="2625725" algn="l"/>
                <a:tab pos="3184525" algn="l"/>
              </a:tabLst>
            </a:pPr>
            <a:r>
              <a:rPr sz="1600" dirty="0">
                <a:solidFill>
                  <a:srgbClr val="444444"/>
                </a:solidFill>
                <a:latin typeface="Times New Roman"/>
                <a:cs typeface="Times New Roman"/>
              </a:rPr>
              <a:t>Дата</a:t>
            </a:r>
            <a:r>
              <a:rPr sz="1600" spc="-50" dirty="0">
                <a:solidFill>
                  <a:srgbClr val="444444"/>
                </a:solidFill>
                <a:latin typeface="Times New Roman"/>
                <a:cs typeface="Times New Roman"/>
              </a:rPr>
              <a:t> «</a:t>
            </a:r>
            <a:r>
              <a:rPr sz="1600" u="sng" dirty="0">
                <a:solidFill>
                  <a:srgbClr val="444444"/>
                </a:solidFill>
                <a:uFill>
                  <a:solidFill>
                    <a:srgbClr val="434343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600" dirty="0">
                <a:solidFill>
                  <a:srgbClr val="444444"/>
                </a:solidFill>
                <a:latin typeface="Times New Roman"/>
                <a:cs typeface="Times New Roman"/>
              </a:rPr>
              <a:t>» </a:t>
            </a:r>
            <a:r>
              <a:rPr sz="1600" u="sng" dirty="0">
                <a:solidFill>
                  <a:srgbClr val="444444"/>
                </a:solidFill>
                <a:uFill>
                  <a:solidFill>
                    <a:srgbClr val="434343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600" spc="-25" dirty="0">
                <a:solidFill>
                  <a:srgbClr val="444444"/>
                </a:solidFill>
                <a:latin typeface="Times New Roman"/>
                <a:cs typeface="Times New Roman"/>
              </a:rPr>
              <a:t>20</a:t>
            </a:r>
            <a:r>
              <a:rPr sz="1600" u="sng" dirty="0">
                <a:solidFill>
                  <a:srgbClr val="444444"/>
                </a:solidFill>
                <a:uFill>
                  <a:solidFill>
                    <a:srgbClr val="434343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600" spc="-100" dirty="0">
                <a:solidFill>
                  <a:srgbClr val="444444"/>
                </a:solidFill>
                <a:latin typeface="Times New Roman"/>
                <a:cs typeface="Times New Roman"/>
              </a:rPr>
              <a:t>г. </a:t>
            </a:r>
            <a:r>
              <a:rPr sz="1600" dirty="0">
                <a:solidFill>
                  <a:srgbClr val="444444"/>
                </a:solidFill>
                <a:latin typeface="Times New Roman"/>
                <a:cs typeface="Times New Roman"/>
              </a:rPr>
              <a:t>Классный</a:t>
            </a:r>
            <a:r>
              <a:rPr sz="1600" spc="-6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44444"/>
                </a:solidFill>
                <a:latin typeface="Times New Roman"/>
                <a:cs typeface="Times New Roman"/>
              </a:rPr>
              <a:t>руководитель</a:t>
            </a:r>
            <a:endParaRPr sz="1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tabLst>
                <a:tab pos="2828925" algn="l"/>
                <a:tab pos="4488180" algn="l"/>
              </a:tabLst>
            </a:pPr>
            <a:r>
              <a:rPr sz="1600" u="sng" dirty="0">
                <a:solidFill>
                  <a:srgbClr val="444444"/>
                </a:solidFill>
                <a:uFill>
                  <a:solidFill>
                    <a:srgbClr val="434343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600" i="1" dirty="0">
                <a:solidFill>
                  <a:srgbClr val="444444"/>
                </a:solidFill>
                <a:latin typeface="Times New Roman"/>
                <a:cs typeface="Times New Roman"/>
              </a:rPr>
              <a:t>(Ф.И.О.) </a:t>
            </a:r>
            <a:r>
              <a:rPr sz="1600" i="1" u="sng" dirty="0">
                <a:solidFill>
                  <a:srgbClr val="444444"/>
                </a:solidFill>
                <a:uFill>
                  <a:solidFill>
                    <a:srgbClr val="434343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600" i="1" spc="-10" dirty="0">
                <a:solidFill>
                  <a:srgbClr val="444444"/>
                </a:solidFill>
                <a:latin typeface="Times New Roman"/>
                <a:cs typeface="Times New Roman"/>
              </a:rPr>
              <a:t>(подпись)</a:t>
            </a:r>
            <a:endParaRPr sz="1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sz="1600" spc="-10" dirty="0">
                <a:solidFill>
                  <a:srgbClr val="444444"/>
                </a:solidFill>
                <a:latin typeface="Times New Roman"/>
                <a:cs typeface="Times New Roman"/>
              </a:rPr>
              <a:t>Председатель</a:t>
            </a:r>
            <a:r>
              <a:rPr sz="1600" spc="-7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444444"/>
                </a:solidFill>
                <a:latin typeface="Times New Roman"/>
                <a:cs typeface="Times New Roman"/>
              </a:rPr>
              <a:t>родительского</a:t>
            </a:r>
            <a:r>
              <a:rPr sz="1600" spc="1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44444"/>
                </a:solidFill>
                <a:latin typeface="Times New Roman"/>
                <a:cs typeface="Times New Roman"/>
              </a:rPr>
              <a:t>комитета</a:t>
            </a:r>
            <a:r>
              <a:rPr sz="1600" spc="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44444"/>
                </a:solidFill>
                <a:latin typeface="Times New Roman"/>
                <a:cs typeface="Times New Roman"/>
              </a:rPr>
              <a:t>класса</a:t>
            </a:r>
            <a:endParaRPr sz="1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tabLst>
                <a:tab pos="2828290" algn="l"/>
                <a:tab pos="4440555" algn="l"/>
              </a:tabLst>
            </a:pPr>
            <a:r>
              <a:rPr sz="2400" u="sng" baseline="5208" dirty="0">
                <a:solidFill>
                  <a:srgbClr val="444444"/>
                </a:solidFill>
                <a:uFill>
                  <a:solidFill>
                    <a:srgbClr val="434343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600" i="1" dirty="0">
                <a:solidFill>
                  <a:srgbClr val="444444"/>
                </a:solidFill>
                <a:latin typeface="Times New Roman"/>
                <a:cs typeface="Times New Roman"/>
              </a:rPr>
              <a:t>(Ф.И.О.) </a:t>
            </a:r>
            <a:r>
              <a:rPr sz="1600" i="1" u="sng" dirty="0">
                <a:solidFill>
                  <a:srgbClr val="444444"/>
                </a:solidFill>
                <a:uFill>
                  <a:solidFill>
                    <a:srgbClr val="434343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600" i="1" spc="-10" dirty="0">
                <a:solidFill>
                  <a:srgbClr val="444444"/>
                </a:solidFill>
                <a:latin typeface="Times New Roman"/>
                <a:cs typeface="Times New Roman"/>
              </a:rPr>
              <a:t>(подпись)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6299834" y="2407030"/>
          <a:ext cx="5817234" cy="2419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9045"/>
                <a:gridCol w="2028189"/>
              </a:tblGrid>
              <a:tr h="717550">
                <a:tc>
                  <a:txBody>
                    <a:bodyPr/>
                    <a:lstStyle/>
                    <a:p>
                      <a:pPr marL="1004569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800" b="1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Название</a:t>
                      </a:r>
                      <a:r>
                        <a:rPr sz="1800" b="1" spc="-110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модуля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75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ts val="1520"/>
                        </a:lnSpc>
                      </a:pPr>
                      <a:r>
                        <a:rPr sz="1600" b="1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Число</a:t>
                      </a:r>
                      <a:r>
                        <a:rPr sz="1600" b="1" spc="-45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учащихся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b="1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(число</a:t>
                      </a:r>
                      <a:r>
                        <a:rPr sz="1600" b="1" spc="-55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цифрами</a:t>
                      </a:r>
                      <a:r>
                        <a:rPr sz="1600" b="1" spc="-25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44170">
                <a:tc>
                  <a:txBody>
                    <a:bodyPr/>
                    <a:lstStyle/>
                    <a:p>
                      <a:pPr marL="10160">
                        <a:lnSpc>
                          <a:spcPts val="1565"/>
                        </a:lnSpc>
                      </a:pPr>
                      <a:r>
                        <a:rPr sz="1800" b="1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Основы</a:t>
                      </a:r>
                      <a:r>
                        <a:rPr sz="1800" b="1" spc="-90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православной</a:t>
                      </a:r>
                      <a:r>
                        <a:rPr sz="1800" b="1" spc="-60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культуры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10160">
                        <a:lnSpc>
                          <a:spcPts val="1565"/>
                        </a:lnSpc>
                      </a:pPr>
                      <a:r>
                        <a:rPr sz="1800" b="1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Основы</a:t>
                      </a:r>
                      <a:r>
                        <a:rPr sz="1800" b="1" spc="-85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исламской</a:t>
                      </a:r>
                      <a:r>
                        <a:rPr sz="1800" b="1" spc="-55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культуры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10160">
                        <a:lnSpc>
                          <a:spcPts val="1565"/>
                        </a:lnSpc>
                      </a:pPr>
                      <a:r>
                        <a:rPr sz="1800" b="1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Основы</a:t>
                      </a:r>
                      <a:r>
                        <a:rPr sz="1800" b="1" spc="-85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буддийской</a:t>
                      </a:r>
                      <a:r>
                        <a:rPr sz="1800" b="1" spc="-85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культуры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10160">
                        <a:lnSpc>
                          <a:spcPts val="1570"/>
                        </a:lnSpc>
                      </a:pPr>
                      <a:r>
                        <a:rPr sz="1800" b="1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Основы</a:t>
                      </a:r>
                      <a:r>
                        <a:rPr sz="1800" b="1" spc="-90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иудейской</a:t>
                      </a:r>
                      <a:r>
                        <a:rPr sz="1800" b="1" spc="-75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культуры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405765">
                <a:tc>
                  <a:txBody>
                    <a:bodyPr/>
                    <a:lstStyle/>
                    <a:p>
                      <a:pPr marL="10160">
                        <a:lnSpc>
                          <a:spcPts val="1240"/>
                        </a:lnSpc>
                      </a:pPr>
                      <a:r>
                        <a:rPr sz="1800" b="1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Основы</a:t>
                      </a:r>
                      <a:r>
                        <a:rPr sz="1800" b="1" spc="-95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мировых</a:t>
                      </a:r>
                      <a:r>
                        <a:rPr sz="1800" b="1" spc="-90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религиозных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160">
                        <a:lnSpc>
                          <a:spcPts val="1830"/>
                        </a:lnSpc>
                      </a:pPr>
                      <a:r>
                        <a:rPr sz="1800" b="1" spc="-10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культур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10160">
                        <a:lnSpc>
                          <a:spcPts val="1570"/>
                        </a:lnSpc>
                      </a:pPr>
                      <a:r>
                        <a:rPr sz="1800" b="1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Основы</a:t>
                      </a:r>
                      <a:r>
                        <a:rPr sz="1800" b="1" spc="-60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светской</a:t>
                      </a:r>
                      <a:r>
                        <a:rPr sz="1800" b="1" spc="-85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1F4E79"/>
                          </a:solidFill>
                          <a:latin typeface="Times New Roman"/>
                          <a:cs typeface="Times New Roman"/>
                        </a:rPr>
                        <a:t>этики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2292" y="54038"/>
            <a:ext cx="4754880" cy="5347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105"/>
              </a:spcBef>
            </a:pPr>
            <a:r>
              <a:rPr sz="1800" b="1" dirty="0">
                <a:solidFill>
                  <a:srgbClr val="444444"/>
                </a:solidFill>
                <a:latin typeface="Times New Roman"/>
                <a:cs typeface="Times New Roman"/>
              </a:rPr>
              <a:t>Заключительный</a:t>
            </a:r>
            <a:r>
              <a:rPr sz="1800" b="1" spc="260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444444"/>
                </a:solidFill>
                <a:latin typeface="Times New Roman"/>
                <a:cs typeface="Times New Roman"/>
              </a:rPr>
              <a:t>этап.</a:t>
            </a:r>
            <a:r>
              <a:rPr sz="1800" b="1" spc="265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Подведение</a:t>
            </a:r>
            <a:r>
              <a:rPr sz="1800" spc="270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444444"/>
                </a:solidFill>
                <a:latin typeface="Times New Roman"/>
                <a:cs typeface="Times New Roman"/>
              </a:rPr>
              <a:t>итогов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выбора,</a:t>
            </a:r>
            <a:r>
              <a:rPr sz="1800" spc="41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направление</a:t>
            </a:r>
            <a:r>
              <a:rPr sz="1800" spc="40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информации</a:t>
            </a:r>
            <a:r>
              <a:rPr sz="1800" spc="39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о</a:t>
            </a:r>
            <a:r>
              <a:rPr sz="1800" spc="40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выборе</a:t>
            </a:r>
            <a:r>
              <a:rPr sz="1800" spc="40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444444"/>
                </a:solidFill>
                <a:latin typeface="Times New Roman"/>
                <a:cs typeface="Times New Roman"/>
              </a:rPr>
              <a:t>в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органы</a:t>
            </a:r>
            <a:r>
              <a:rPr sz="1800" spc="-8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управления</a:t>
            </a:r>
            <a:r>
              <a:rPr sz="1800" spc="-2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44444"/>
                </a:solidFill>
                <a:latin typeface="Times New Roman"/>
                <a:cs typeface="Times New Roman"/>
              </a:rPr>
              <a:t>образованием.</a:t>
            </a:r>
            <a:endParaRPr sz="18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50100"/>
              </a:lnSpc>
              <a:spcBef>
                <a:spcPts val="1000"/>
              </a:spcBef>
            </a:pP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По</a:t>
            </a:r>
            <a:r>
              <a:rPr sz="1800" spc="145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каждому</a:t>
            </a:r>
            <a:r>
              <a:rPr sz="1800" spc="120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классу</a:t>
            </a:r>
            <a:r>
              <a:rPr sz="1800" spc="125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должен</a:t>
            </a:r>
            <a:r>
              <a:rPr sz="1800" spc="155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быть</a:t>
            </a:r>
            <a:r>
              <a:rPr sz="1800" spc="155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444444"/>
                </a:solidFill>
                <a:latin typeface="Times New Roman"/>
                <a:cs typeface="Times New Roman"/>
              </a:rPr>
              <a:t>оформлен </a:t>
            </a:r>
            <a:r>
              <a:rPr sz="1800" spc="-20" dirty="0">
                <a:solidFill>
                  <a:srgbClr val="444444"/>
                </a:solidFill>
                <a:latin typeface="Times New Roman"/>
                <a:cs typeface="Times New Roman"/>
              </a:rPr>
              <a:t>протокол</a:t>
            </a:r>
            <a:r>
              <a:rPr sz="1800" spc="-1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44444"/>
                </a:solidFill>
                <a:latin typeface="Times New Roman"/>
                <a:cs typeface="Times New Roman"/>
              </a:rPr>
              <a:t>родительского</a:t>
            </a:r>
            <a:r>
              <a:rPr sz="1800" spc="-1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собрания</a:t>
            </a:r>
            <a:r>
              <a:rPr sz="1800" spc="-4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44444"/>
                </a:solidFill>
                <a:latin typeface="Times New Roman"/>
                <a:cs typeface="Times New Roman"/>
              </a:rPr>
              <a:t>класса.</a:t>
            </a:r>
            <a:endParaRPr sz="18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50100"/>
              </a:lnSpc>
              <a:spcBef>
                <a:spcPts val="994"/>
              </a:spcBef>
            </a:pP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31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образовательной</a:t>
            </a:r>
            <a:r>
              <a:rPr sz="1800" spc="31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организации</a:t>
            </a:r>
            <a:r>
              <a:rPr sz="1800" spc="31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315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итогам </a:t>
            </a:r>
            <a:r>
              <a:rPr sz="1800" dirty="0">
                <a:latin typeface="Times New Roman"/>
                <a:cs typeface="Times New Roman"/>
              </a:rPr>
              <a:t>выбора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сохраняются: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1)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заявления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родителей;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2) </a:t>
            </a:r>
            <a:r>
              <a:rPr sz="1800" spc="-10" dirty="0">
                <a:latin typeface="Times New Roman"/>
                <a:cs typeface="Times New Roman"/>
              </a:rPr>
              <a:t>протоколы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родительских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собраний;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3)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оригинал </a:t>
            </a:r>
            <a:r>
              <a:rPr sz="1800" dirty="0">
                <a:latin typeface="Times New Roman"/>
                <a:cs typeface="Times New Roman"/>
              </a:rPr>
              <a:t>или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копия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листа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сводной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информации.</a:t>
            </a:r>
            <a:endParaRPr sz="18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50000"/>
              </a:lnSpc>
              <a:spcBef>
                <a:spcPts val="1000"/>
              </a:spcBef>
            </a:pPr>
            <a:r>
              <a:rPr sz="1800" dirty="0">
                <a:latin typeface="Times New Roman"/>
                <a:cs typeface="Times New Roman"/>
              </a:rPr>
              <a:t>Указанная</a:t>
            </a:r>
            <a:r>
              <a:rPr sz="1800" spc="434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документация</a:t>
            </a:r>
            <a:r>
              <a:rPr sz="1800" spc="44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Times New Roman"/>
                <a:cs typeface="Times New Roman"/>
              </a:rPr>
              <a:t>сохраняется</a:t>
            </a:r>
            <a:r>
              <a:rPr sz="1800" spc="450" dirty="0">
                <a:latin typeface="Times New Roman"/>
                <a:cs typeface="Times New Roman"/>
              </a:rPr>
              <a:t>   </a:t>
            </a:r>
            <a:r>
              <a:rPr sz="1800" spc="-50" dirty="0">
                <a:latin typeface="Times New Roman"/>
                <a:cs typeface="Times New Roman"/>
              </a:rPr>
              <a:t>в </a:t>
            </a:r>
            <a:r>
              <a:rPr sz="1800" dirty="0">
                <a:latin typeface="Times New Roman"/>
                <a:cs typeface="Times New Roman"/>
              </a:rPr>
              <a:t>образовательной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организации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</a:t>
            </a:r>
            <a:r>
              <a:rPr sz="1800" spc="4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менее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лет.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Особые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условия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(п.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3.1</a:t>
            </a:r>
            <a:r>
              <a:rPr sz="1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8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3.2).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70209" y="377825"/>
            <a:ext cx="1366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55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444444"/>
                </a:solidFill>
                <a:latin typeface="Times New Roman"/>
                <a:cs typeface="Times New Roman"/>
              </a:rPr>
              <a:t>(законными </a:t>
            </a:r>
            <a:r>
              <a:rPr sz="1800" spc="-25" dirty="0">
                <a:solidFill>
                  <a:srgbClr val="444444"/>
                </a:solidFill>
                <a:latin typeface="Times New Roman"/>
                <a:cs typeface="Times New Roman"/>
              </a:rPr>
              <a:t>комплексного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7321" y="102806"/>
            <a:ext cx="437769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71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44444"/>
                </a:solidFill>
                <a:latin typeface="Times New Roman"/>
                <a:cs typeface="Times New Roman"/>
              </a:rPr>
              <a:t>Лист</a:t>
            </a:r>
            <a:r>
              <a:rPr sz="1800" b="1" spc="-3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444444"/>
                </a:solidFill>
                <a:latin typeface="Times New Roman"/>
                <a:cs typeface="Times New Roman"/>
              </a:rPr>
              <a:t>сводной</a:t>
            </a:r>
            <a:r>
              <a:rPr sz="1800" b="1" spc="-4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444444"/>
                </a:solidFill>
                <a:latin typeface="Times New Roman"/>
                <a:cs typeface="Times New Roman"/>
              </a:rPr>
              <a:t>информации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о</a:t>
            </a:r>
            <a:r>
              <a:rPr sz="1800" spc="340" dirty="0">
                <a:solidFill>
                  <a:srgbClr val="444444"/>
                </a:solidFill>
                <a:latin typeface="Times New Roman"/>
                <a:cs typeface="Times New Roman"/>
              </a:rPr>
              <a:t>   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результатах</a:t>
            </a:r>
            <a:r>
              <a:rPr sz="1800" spc="340" dirty="0">
                <a:solidFill>
                  <a:srgbClr val="444444"/>
                </a:solidFill>
                <a:latin typeface="Times New Roman"/>
                <a:cs typeface="Times New Roman"/>
              </a:rPr>
              <a:t>   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выбора</a:t>
            </a:r>
            <a:r>
              <a:rPr sz="1800" spc="345" dirty="0">
                <a:solidFill>
                  <a:srgbClr val="444444"/>
                </a:solidFill>
                <a:latin typeface="Times New Roman"/>
                <a:cs typeface="Times New Roman"/>
              </a:rPr>
              <a:t>    </a:t>
            </a:r>
            <a:r>
              <a:rPr sz="1800" spc="-10" dirty="0">
                <a:solidFill>
                  <a:srgbClr val="444444"/>
                </a:solidFill>
                <a:latin typeface="Times New Roman"/>
                <a:cs typeface="Times New Roman"/>
              </a:rPr>
              <a:t>родителями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представителями)</a:t>
            </a:r>
            <a:r>
              <a:rPr sz="1800" spc="360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обучающихся</a:t>
            </a:r>
            <a:r>
              <a:rPr sz="1800" spc="360" dirty="0">
                <a:solidFill>
                  <a:srgbClr val="444444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444444"/>
                </a:solidFill>
                <a:latin typeface="Times New Roman"/>
                <a:cs typeface="Times New Roman"/>
              </a:rPr>
              <a:t>модулей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учебного</a:t>
            </a:r>
            <a:r>
              <a:rPr sz="1800" spc="-6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44444"/>
                </a:solidFill>
                <a:latin typeface="Times New Roman"/>
                <a:cs typeface="Times New Roman"/>
              </a:rPr>
              <a:t>курса</a:t>
            </a:r>
            <a:r>
              <a:rPr sz="1800" spc="-5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44444"/>
                </a:solidFill>
                <a:latin typeface="Times New Roman"/>
                <a:cs typeface="Times New Roman"/>
              </a:rPr>
              <a:t>ОРКСЭ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910960" y="1178178"/>
          <a:ext cx="5790564" cy="3357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4129"/>
                <a:gridCol w="1956435"/>
              </a:tblGrid>
              <a:tr h="548640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Образовательная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организация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ts val="1710"/>
                        </a:lnSpc>
                        <a:spcBef>
                          <a:spcPts val="18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(наименование,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ts val="171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место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нахождения)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723265">
                <a:tc>
                  <a:txBody>
                    <a:bodyPr/>
                    <a:lstStyle/>
                    <a:p>
                      <a:pPr marL="1092835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Название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модуля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0" marR="188595" indent="2540" algn="ctr">
                        <a:lnSpc>
                          <a:spcPct val="78200"/>
                        </a:lnSpc>
                        <a:spcBef>
                          <a:spcPts val="54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Число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учащихся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(число</a:t>
                      </a:r>
                      <a:r>
                        <a:rPr sz="16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цифрами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 и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письменно)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87020">
                <a:tc>
                  <a:txBody>
                    <a:bodyPr/>
                    <a:lstStyle/>
                    <a:p>
                      <a:pPr marL="10160">
                        <a:lnSpc>
                          <a:spcPts val="156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Основы</a:t>
                      </a:r>
                      <a:r>
                        <a:rPr sz="1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православной</a:t>
                      </a:r>
                      <a:r>
                        <a:rPr sz="18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культуры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>
                        <a:alpha val="76077"/>
                      </a:srgbClr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10160">
                        <a:lnSpc>
                          <a:spcPts val="156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Основы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исламской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культуры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>
                        <a:alpha val="76077"/>
                      </a:srgbClr>
                    </a:solidFill>
                  </a:tcPr>
                </a:tc>
              </a:tr>
              <a:tr h="287020">
                <a:tc>
                  <a:txBody>
                    <a:bodyPr/>
                    <a:lstStyle/>
                    <a:p>
                      <a:pPr marL="10160">
                        <a:lnSpc>
                          <a:spcPts val="156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Основы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буддийской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культуры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>
                        <a:alpha val="76077"/>
                      </a:srgbClr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10160">
                        <a:lnSpc>
                          <a:spcPts val="156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Основы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иудейской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культуры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>
                        <a:alpha val="76077"/>
                      </a:srgbClr>
                    </a:solidFill>
                  </a:tcPr>
                </a:tc>
              </a:tr>
              <a:tr h="648335">
                <a:tc>
                  <a:txBody>
                    <a:bodyPr/>
                    <a:lstStyle/>
                    <a:p>
                      <a:pPr marL="10160" marR="84455">
                        <a:lnSpc>
                          <a:spcPct val="695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Основы</a:t>
                      </a:r>
                      <a:r>
                        <a:rPr sz="1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религиозных</a:t>
                      </a:r>
                      <a:r>
                        <a:rPr sz="18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культур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народов России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>
                        <a:alpha val="76077"/>
                      </a:srgbClr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10160">
                        <a:lnSpc>
                          <a:spcPts val="157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Основы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светской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этики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F3">
                        <a:alpha val="76077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6149594" y="4677092"/>
            <a:ext cx="5629275" cy="1949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1170" algn="l"/>
                <a:tab pos="2296795" algn="l"/>
                <a:tab pos="2921635" algn="l"/>
              </a:tabLst>
            </a:pPr>
            <a:r>
              <a:rPr sz="1800" spc="-50" dirty="0">
                <a:solidFill>
                  <a:srgbClr val="444444"/>
                </a:solidFill>
                <a:latin typeface="Calibri"/>
                <a:cs typeface="Calibri"/>
              </a:rPr>
              <a:t>«</a:t>
            </a:r>
            <a:r>
              <a:rPr sz="1800" u="heavy" dirty="0">
                <a:solidFill>
                  <a:srgbClr val="444444"/>
                </a:solidFill>
                <a:uFill>
                  <a:solidFill>
                    <a:srgbClr val="434343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444444"/>
                </a:solidFill>
                <a:latin typeface="Calibri"/>
                <a:cs typeface="Calibri"/>
              </a:rPr>
              <a:t>» </a:t>
            </a:r>
            <a:r>
              <a:rPr sz="1800" u="heavy" dirty="0">
                <a:solidFill>
                  <a:srgbClr val="444444"/>
                </a:solidFill>
                <a:uFill>
                  <a:solidFill>
                    <a:srgbClr val="434343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444444"/>
                </a:solidFill>
                <a:latin typeface="Calibri"/>
                <a:cs typeface="Calibri"/>
              </a:rPr>
              <a:t>20</a:t>
            </a:r>
            <a:r>
              <a:rPr sz="1800" u="sng" dirty="0">
                <a:solidFill>
                  <a:srgbClr val="444444"/>
                </a:solidFill>
                <a:uFill>
                  <a:solidFill>
                    <a:srgbClr val="434343"/>
                  </a:solidFill>
                </a:uFill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444444"/>
                </a:solidFill>
                <a:latin typeface="Calibri"/>
                <a:cs typeface="Calibri"/>
              </a:rPr>
              <a:t>г.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1186180" algn="l"/>
                <a:tab pos="1727200" algn="l"/>
                <a:tab pos="3520440" algn="l"/>
                <a:tab pos="4417695" algn="l"/>
              </a:tabLst>
            </a:pPr>
            <a:r>
              <a:rPr sz="1800" spc="-10" dirty="0">
                <a:solidFill>
                  <a:srgbClr val="444444"/>
                </a:solidFill>
                <a:latin typeface="Calibri"/>
                <a:cs typeface="Calibri"/>
              </a:rPr>
              <a:t>Директор</a:t>
            </a:r>
            <a:r>
              <a:rPr sz="1800" dirty="0">
                <a:solidFill>
                  <a:srgbClr val="444444"/>
                </a:solidFill>
                <a:latin typeface="Calibri"/>
                <a:cs typeface="Calibri"/>
              </a:rPr>
              <a:t>	</a:t>
            </a:r>
            <a:r>
              <a:rPr sz="1800" spc="-25" dirty="0">
                <a:solidFill>
                  <a:srgbClr val="444444"/>
                </a:solidFill>
                <a:latin typeface="Calibri"/>
                <a:cs typeface="Calibri"/>
              </a:rPr>
              <a:t>ОО</a:t>
            </a:r>
            <a:r>
              <a:rPr sz="1800" dirty="0">
                <a:solidFill>
                  <a:srgbClr val="444444"/>
                </a:solidFill>
                <a:latin typeface="Calibri"/>
                <a:cs typeface="Calibri"/>
              </a:rPr>
              <a:t>	</a:t>
            </a:r>
            <a:r>
              <a:rPr sz="1800" i="1" spc="-10" dirty="0">
                <a:solidFill>
                  <a:srgbClr val="444444"/>
                </a:solidFill>
                <a:latin typeface="Calibri"/>
                <a:cs typeface="Calibri"/>
              </a:rPr>
              <a:t>(наименование,</a:t>
            </a:r>
            <a:r>
              <a:rPr sz="1800" i="1" dirty="0">
                <a:solidFill>
                  <a:srgbClr val="444444"/>
                </a:solidFill>
                <a:latin typeface="Calibri"/>
                <a:cs typeface="Calibri"/>
              </a:rPr>
              <a:t>	</a:t>
            </a:r>
            <a:r>
              <a:rPr sz="1800" i="1" spc="-10" dirty="0">
                <a:solidFill>
                  <a:srgbClr val="444444"/>
                </a:solidFill>
                <a:latin typeface="Calibri"/>
                <a:cs typeface="Calibri"/>
              </a:rPr>
              <a:t>место</a:t>
            </a:r>
            <a:r>
              <a:rPr sz="1800" i="1" dirty="0">
                <a:solidFill>
                  <a:srgbClr val="444444"/>
                </a:solidFill>
                <a:latin typeface="Calibri"/>
                <a:cs typeface="Calibri"/>
              </a:rPr>
              <a:t>	</a:t>
            </a:r>
            <a:r>
              <a:rPr sz="1800" i="1" spc="-20" dirty="0">
                <a:solidFill>
                  <a:srgbClr val="444444"/>
                </a:solidFill>
                <a:latin typeface="Calibri"/>
                <a:cs typeface="Calibri"/>
              </a:rPr>
              <a:t>нахождения </a:t>
            </a:r>
            <a:r>
              <a:rPr sz="1800" i="1" spc="-10" dirty="0">
                <a:solidFill>
                  <a:srgbClr val="444444"/>
                </a:solidFill>
                <a:latin typeface="Calibri"/>
                <a:cs typeface="Calibri"/>
              </a:rPr>
              <a:t>образовательной организации)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466340" algn="l"/>
                <a:tab pos="4349750" algn="l"/>
              </a:tabLst>
            </a:pPr>
            <a:r>
              <a:rPr sz="1800" u="heavy" dirty="0">
                <a:solidFill>
                  <a:srgbClr val="444444"/>
                </a:solidFill>
                <a:uFill>
                  <a:solidFill>
                    <a:srgbClr val="434343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800" i="1" dirty="0">
                <a:solidFill>
                  <a:srgbClr val="444444"/>
                </a:solidFill>
                <a:latin typeface="Calibri"/>
                <a:cs typeface="Calibri"/>
              </a:rPr>
              <a:t>(Ф.И.О.) </a:t>
            </a:r>
            <a:r>
              <a:rPr sz="1800" i="1" u="sng" dirty="0">
                <a:solidFill>
                  <a:srgbClr val="444444"/>
                </a:solidFill>
                <a:uFill>
                  <a:solidFill>
                    <a:srgbClr val="434343"/>
                  </a:solidFill>
                </a:uFill>
                <a:latin typeface="Calibri"/>
                <a:cs typeface="Calibri"/>
              </a:rPr>
              <a:t>	</a:t>
            </a:r>
            <a:r>
              <a:rPr sz="1800" i="1" spc="-10" dirty="0">
                <a:solidFill>
                  <a:srgbClr val="444444"/>
                </a:solidFill>
                <a:latin typeface="Calibri"/>
                <a:cs typeface="Calibri"/>
              </a:rPr>
              <a:t>(подпись)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444444"/>
                </a:solidFill>
                <a:latin typeface="Calibri"/>
                <a:cs typeface="Calibri"/>
              </a:rPr>
              <a:t>Председатель</a:t>
            </a:r>
            <a:r>
              <a:rPr sz="1800" spc="-4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444444"/>
                </a:solidFill>
                <a:latin typeface="Calibri"/>
                <a:cs typeface="Calibri"/>
              </a:rPr>
              <a:t>родительского</a:t>
            </a:r>
            <a:r>
              <a:rPr sz="1800" spc="-1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44444"/>
                </a:solidFill>
                <a:latin typeface="Calibri"/>
                <a:cs typeface="Calibri"/>
              </a:rPr>
              <a:t>комитета</a:t>
            </a:r>
            <a:r>
              <a:rPr sz="1800" spc="-7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444444"/>
                </a:solidFill>
                <a:latin typeface="Calibri"/>
                <a:cs typeface="Calibri"/>
              </a:rPr>
              <a:t>ОО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466340" algn="l"/>
                <a:tab pos="4349115" algn="l"/>
              </a:tabLst>
            </a:pPr>
            <a:r>
              <a:rPr sz="1800" u="heavy" dirty="0">
                <a:solidFill>
                  <a:srgbClr val="444444"/>
                </a:solidFill>
                <a:uFill>
                  <a:solidFill>
                    <a:srgbClr val="434343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800" i="1" dirty="0">
                <a:solidFill>
                  <a:srgbClr val="444444"/>
                </a:solidFill>
                <a:latin typeface="Calibri"/>
                <a:cs typeface="Calibri"/>
              </a:rPr>
              <a:t>(Ф.И.О.) </a:t>
            </a:r>
            <a:r>
              <a:rPr sz="1800" i="1" u="sng" dirty="0">
                <a:solidFill>
                  <a:srgbClr val="444444"/>
                </a:solidFill>
                <a:uFill>
                  <a:solidFill>
                    <a:srgbClr val="434343"/>
                  </a:solidFill>
                </a:uFill>
                <a:latin typeface="Calibri"/>
                <a:cs typeface="Calibri"/>
              </a:rPr>
              <a:t>	</a:t>
            </a:r>
            <a:r>
              <a:rPr sz="1800" i="1" spc="-10" dirty="0">
                <a:solidFill>
                  <a:srgbClr val="444444"/>
                </a:solidFill>
                <a:latin typeface="Calibri"/>
                <a:cs typeface="Calibri"/>
              </a:rPr>
              <a:t>(подпись)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spc="-20" dirty="0">
                <a:solidFill>
                  <a:srgbClr val="444444"/>
                </a:solidFill>
                <a:latin typeface="Calibri"/>
                <a:cs typeface="Calibri"/>
              </a:rPr>
              <a:t>М.П.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4289</Words>
  <Application>Microsoft Office PowerPoint</Application>
  <PresentationFormat>Произвольный</PresentationFormat>
  <Paragraphs>378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Office Theme</vt:lpstr>
      <vt:lpstr>Свободный информированный выбор родителями модулей предметной области «Основы религиозных культур и светской этики»</vt:lpstr>
      <vt:lpstr>О предмете ОРКСЭ в 2024\25 учебном году</vt:lpstr>
      <vt:lpstr>Основные материалы по ОРКСЭ содержатся в разделах 32.1 и 43.6 ФГОС НОО</vt:lpstr>
      <vt:lpstr>2024г. Современная ситуации преподавания ОРКСЭ</vt:lpstr>
      <vt:lpstr>Презентация PowerPoint</vt:lpstr>
      <vt:lpstr>Презентация PowerPoint</vt:lpstr>
      <vt:lpstr>Презентация PowerPoint</vt:lpstr>
      <vt:lpstr>Директору образовательной организации (наименование, место нахождения образовательной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Предметные результаты учебного модуля «Основы светской этики»</vt:lpstr>
      <vt:lpstr>Презентация PowerPoint</vt:lpstr>
      <vt:lpstr>Презентация PowerPoint</vt:lpstr>
      <vt:lpstr>Презентация PowerPoint</vt:lpstr>
      <vt:lpstr>Модуль «Основы православной культуры»</vt:lpstr>
      <vt:lpstr>Предметные результаты учебного модуля «Основы православной культуры»</vt:lpstr>
      <vt:lpstr>Выступление учителя ОПК</vt:lpstr>
      <vt:lpstr>Структура и содержание модуля «Основы православной культуры»</vt:lpstr>
      <vt:lpstr>Структура и содержание модуля «Основы православной культуры»</vt:lpstr>
      <vt:lpstr>Презентация PowerPoint</vt:lpstr>
      <vt:lpstr>Презентация PowerPoint</vt:lpstr>
      <vt:lpstr>Презентация PowerPoint</vt:lpstr>
      <vt:lpstr>О смыслах, которые рядом</vt:lpstr>
      <vt:lpstr>Презентация PowerPoint</vt:lpstr>
      <vt:lpstr>Презентация PowerPoint</vt:lpstr>
      <vt:lpstr>Топ-7 интересных виртуальных экскурсий ссылка</vt:lpstr>
      <vt:lpstr>Презентация PowerPoint</vt:lpstr>
      <vt:lpstr>Презентация PowerPoint</vt:lpstr>
      <vt:lpstr>Презентация PowerPoint</vt:lpstr>
      <vt:lpstr>Соглашение Правила дружного коллектива 4 Б класса</vt:lpstr>
      <vt:lpstr>Презентация PowerPoint</vt:lpstr>
      <vt:lpstr>Презентация PowerPoint</vt:lpstr>
      <vt:lpstr>Подготовка к уроку ОРКСЭ ОПК № 14 Крест»</vt:lpstr>
      <vt:lpstr>Занятие № 18 по учебнику «Основы православной культуры» «Икона»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Свободный информированный выбор родителями модулей предметной области «Основы религиозных культур и светской этики». Ресурсы для профессионального развития учителей ОРКСЭ</dc:title>
  <dc:creator>Елена Пригодич</dc:creator>
  <cp:lastModifiedBy>User</cp:lastModifiedBy>
  <cp:revision>1</cp:revision>
  <dcterms:created xsi:type="dcterms:W3CDTF">2024-02-09T08:48:45Z</dcterms:created>
  <dcterms:modified xsi:type="dcterms:W3CDTF">2024-02-09T08:59:35Z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2024-02-05T00:00:00Z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2024-02-09T00:00:00Z</vt:filetime>
  </property>
  <property fmtid="{D5CDD505-2E9C-101B-9397-08002B2CF9AE}" pid="5" name="Producer">
    <vt:lpwstr>Microsoft® PowerPoint® 2019</vt:lpwstr>
  </property>
</Properties>
</file>