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</p:sldIdLst>
  <p:sldSz cx="10058400" cy="77724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69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2920" y="1818720"/>
            <a:ext cx="9052200" cy="2149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2920" y="4173120"/>
            <a:ext cx="9052200" cy="2149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2920" y="1818720"/>
            <a:ext cx="4417200" cy="2149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41520" y="1818720"/>
            <a:ext cx="4417200" cy="2149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02920" y="4173120"/>
            <a:ext cx="4417200" cy="2149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141520" y="4173120"/>
            <a:ext cx="4417200" cy="2149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2920" y="1818720"/>
            <a:ext cx="2914560" cy="2149920"/>
          </a:xfrm>
          <a:prstGeom prst="rect">
            <a:avLst/>
          </a:prstGeom>
        </p:spPr>
        <p:txBody>
          <a:bodyPr lIns="0" tIns="0" rIns="0" bIns="0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563640" y="1818720"/>
            <a:ext cx="2914560" cy="2149920"/>
          </a:xfrm>
          <a:prstGeom prst="rect">
            <a:avLst/>
          </a:prstGeom>
        </p:spPr>
        <p:txBody>
          <a:bodyPr lIns="0" tIns="0" rIns="0" bIns="0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624360" y="1818720"/>
            <a:ext cx="2914560" cy="2149920"/>
          </a:xfrm>
          <a:prstGeom prst="rect">
            <a:avLst/>
          </a:prstGeom>
        </p:spPr>
        <p:txBody>
          <a:bodyPr lIns="0" tIns="0" rIns="0" bIns="0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02920" y="4173120"/>
            <a:ext cx="2914560" cy="2149920"/>
          </a:xfrm>
          <a:prstGeom prst="rect">
            <a:avLst/>
          </a:prstGeom>
        </p:spPr>
        <p:txBody>
          <a:bodyPr lIns="0" tIns="0" rIns="0" bIns="0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563640" y="4173120"/>
            <a:ext cx="2914560" cy="2149920"/>
          </a:xfrm>
          <a:prstGeom prst="rect">
            <a:avLst/>
          </a:prstGeom>
        </p:spPr>
        <p:txBody>
          <a:bodyPr lIns="0" tIns="0" rIns="0" bIns="0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624360" y="4173120"/>
            <a:ext cx="2914560" cy="2149920"/>
          </a:xfrm>
          <a:prstGeom prst="rect">
            <a:avLst/>
          </a:prstGeom>
        </p:spPr>
        <p:txBody>
          <a:bodyPr lIns="0" tIns="0" rIns="0" bIns="0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502920" y="1818720"/>
            <a:ext cx="9052200" cy="4507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2920" y="1818720"/>
            <a:ext cx="9052200" cy="450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2920" y="1818720"/>
            <a:ext cx="4417200" cy="450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141520" y="1818720"/>
            <a:ext cx="4417200" cy="450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502920" y="309960"/>
            <a:ext cx="9052200" cy="6015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502920" y="1818720"/>
            <a:ext cx="4417200" cy="2149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5141520" y="1818720"/>
            <a:ext cx="4417200" cy="450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502920" y="4173120"/>
            <a:ext cx="4417200" cy="2149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2920" y="1818720"/>
            <a:ext cx="9052200" cy="4507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502920" y="1818720"/>
            <a:ext cx="4417200" cy="450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5141520" y="1818720"/>
            <a:ext cx="4417200" cy="2149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5141520" y="4173120"/>
            <a:ext cx="4417200" cy="2149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2920" y="1818720"/>
            <a:ext cx="4417200" cy="2149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41520" y="1818720"/>
            <a:ext cx="4417200" cy="2149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02920" y="4173120"/>
            <a:ext cx="9052200" cy="2149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502920" y="1818720"/>
            <a:ext cx="9052200" cy="2149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502920" y="4173120"/>
            <a:ext cx="9052200" cy="2149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502920" y="1818720"/>
            <a:ext cx="4417200" cy="2149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5141520" y="1818720"/>
            <a:ext cx="4417200" cy="2149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502920" y="4173120"/>
            <a:ext cx="4417200" cy="2149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5141520" y="4173120"/>
            <a:ext cx="4417200" cy="2149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02920" y="1818720"/>
            <a:ext cx="2914560" cy="2149920"/>
          </a:xfrm>
          <a:prstGeom prst="rect">
            <a:avLst/>
          </a:prstGeom>
        </p:spPr>
        <p:txBody>
          <a:bodyPr lIns="0" tIns="0" rIns="0" bIns="0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3563640" y="1818720"/>
            <a:ext cx="2914560" cy="2149920"/>
          </a:xfrm>
          <a:prstGeom prst="rect">
            <a:avLst/>
          </a:prstGeom>
        </p:spPr>
        <p:txBody>
          <a:bodyPr lIns="0" tIns="0" rIns="0" bIns="0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6624360" y="1818720"/>
            <a:ext cx="2914560" cy="2149920"/>
          </a:xfrm>
          <a:prstGeom prst="rect">
            <a:avLst/>
          </a:prstGeom>
        </p:spPr>
        <p:txBody>
          <a:bodyPr lIns="0" tIns="0" rIns="0" bIns="0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502920" y="4173120"/>
            <a:ext cx="2914560" cy="2149920"/>
          </a:xfrm>
          <a:prstGeom prst="rect">
            <a:avLst/>
          </a:prstGeom>
        </p:spPr>
        <p:txBody>
          <a:bodyPr lIns="0" tIns="0" rIns="0" bIns="0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body"/>
          </p:nvPr>
        </p:nvSpPr>
        <p:spPr>
          <a:xfrm>
            <a:off x="3563640" y="4173120"/>
            <a:ext cx="2914560" cy="2149920"/>
          </a:xfrm>
          <a:prstGeom prst="rect">
            <a:avLst/>
          </a:prstGeom>
        </p:spPr>
        <p:txBody>
          <a:bodyPr lIns="0" tIns="0" rIns="0" bIns="0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2" name="PlaceHolder 7"/>
          <p:cNvSpPr>
            <a:spLocks noGrp="1"/>
          </p:cNvSpPr>
          <p:nvPr>
            <p:ph type="body"/>
          </p:nvPr>
        </p:nvSpPr>
        <p:spPr>
          <a:xfrm>
            <a:off x="6624360" y="4173120"/>
            <a:ext cx="2914560" cy="2149920"/>
          </a:xfrm>
          <a:prstGeom prst="rect">
            <a:avLst/>
          </a:prstGeom>
        </p:spPr>
        <p:txBody>
          <a:bodyPr lIns="0" tIns="0" rIns="0" bIns="0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2920" y="1818720"/>
            <a:ext cx="9052200" cy="450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2920" y="1818720"/>
            <a:ext cx="4417200" cy="450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41520" y="1818720"/>
            <a:ext cx="4417200" cy="450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2920" y="309960"/>
            <a:ext cx="9052200" cy="6015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2920" y="1818720"/>
            <a:ext cx="4417200" cy="2149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141520" y="1818720"/>
            <a:ext cx="4417200" cy="450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02920" y="4173120"/>
            <a:ext cx="4417200" cy="2149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2920" y="1818720"/>
            <a:ext cx="4417200" cy="450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41520" y="1818720"/>
            <a:ext cx="4417200" cy="2149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41520" y="4173120"/>
            <a:ext cx="4417200" cy="2149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2920" y="1818720"/>
            <a:ext cx="4417200" cy="2149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41520" y="1818720"/>
            <a:ext cx="4417200" cy="2149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2920" y="4173120"/>
            <a:ext cx="9052200" cy="2149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/>
          <p:cNvSpPr/>
          <p:nvPr/>
        </p:nvSpPr>
        <p:spPr>
          <a:xfrm>
            <a:off x="10287000" y="4680"/>
            <a:ext cx="1675800" cy="7767000"/>
          </a:xfrm>
          <a:prstGeom prst="roundRect">
            <a:avLst>
              <a:gd name="adj" fmla="val 6795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950" b="1" i="1" strike="noStrike" spc="-1">
                <a:solidFill>
                  <a:srgbClr val="FFFFFF"/>
                </a:solidFill>
                <a:latin typeface="Arial"/>
                <a:ea typeface="DejaVu Sans"/>
              </a:rPr>
              <a:t>Примечание. </a:t>
            </a:r>
            <a:endParaRPr lang="ru-RU" sz="95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950" b="1" i="1" strike="noStrike" spc="-1">
                <a:solidFill>
                  <a:srgbClr val="FFFFFF"/>
                </a:solidFill>
                <a:latin typeface="Arial"/>
                <a:ea typeface="DejaVu Sans"/>
              </a:rPr>
              <a:t>Эта брошюра создана для печати.  Убедитесь в правильности печати на карточке, проведя пробную печать на обычной бумаге.</a:t>
            </a:r>
            <a:endParaRPr lang="ru-RU" sz="95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950" b="1" i="1" strike="noStrike" spc="-1">
                <a:solidFill>
                  <a:srgbClr val="FFFFFF"/>
                </a:solidFill>
                <a:latin typeface="Arial"/>
                <a:ea typeface="DejaVu Sans"/>
              </a:rPr>
              <a:t>Возможно, вам придется убрать флажок напротив параметра "Вместить в размер листа" в диалоговом окне "Печать" (в раскрывающемся меню "Слайды размером во всю страницу").</a:t>
            </a:r>
            <a:endParaRPr lang="ru-RU" sz="95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950" b="1" i="1" strike="noStrike" spc="-1">
                <a:solidFill>
                  <a:srgbClr val="FFFFFF"/>
                </a:solidFill>
                <a:latin typeface="Arial"/>
                <a:ea typeface="DejaVu Sans"/>
              </a:rPr>
              <a:t>Убедитесь, что принтер настроен на печать двусторонних страниц.</a:t>
            </a:r>
            <a:endParaRPr lang="ru-RU" sz="95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950" b="1" i="1" strike="noStrike" spc="-1">
                <a:solidFill>
                  <a:srgbClr val="FFFFFF"/>
                </a:solidFill>
                <a:latin typeface="Arial"/>
                <a:ea typeface="DejaVu Sans"/>
              </a:rPr>
              <a:t>Чтобы сменить изображения на этом слайде, выберите рисунок и удалите его. Затем щелкните значок "Вставить изображение"</a:t>
            </a:r>
            <a:endParaRPr lang="ru-RU" sz="95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950" b="1" i="1" strike="noStrike" spc="-1">
                <a:solidFill>
                  <a:srgbClr val="FFFFFF"/>
                </a:solidFill>
                <a:latin typeface="Arial"/>
                <a:ea typeface="DejaVu Sans"/>
              </a:rPr>
              <a:t>и вставьте собственное изображение в заполнитель.</a:t>
            </a:r>
            <a:endParaRPr lang="ru-RU" sz="95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950" b="1" i="1" strike="noStrike" spc="-1">
                <a:solidFill>
                  <a:srgbClr val="FFFFFF"/>
                </a:solidFill>
                <a:latin typeface="Arial"/>
                <a:ea typeface="DejaVu Sans"/>
              </a:rPr>
              <a:t>Чтобы сменить эмблему, щелкните правой клавишей мыши рисунок "заменить эмблемой" и выберите пункт "Изменить изображение".</a:t>
            </a:r>
            <a:endParaRPr lang="ru-RU" sz="950" b="0" strike="noStrike" spc="-1">
              <a:latin typeface="Arial"/>
            </a:endParaRPr>
          </a:p>
        </p:txBody>
      </p:sp>
      <p:pic>
        <p:nvPicPr>
          <p:cNvPr id="6" name="Рисунок 2"/>
          <p:cNvPicPr/>
          <p:nvPr/>
        </p:nvPicPr>
        <p:blipFill>
          <a:blip r:embed="rId14"/>
          <a:srcRect l="12338" t="11833" r="7463" b="10960"/>
          <a:stretch/>
        </p:blipFill>
        <p:spPr>
          <a:xfrm>
            <a:off x="11277720" y="5016240"/>
            <a:ext cx="289440" cy="285840"/>
          </a:xfrm>
          <a:prstGeom prst="rect">
            <a:avLst/>
          </a:prstGeom>
          <a:ln>
            <a:noFill/>
          </a:ln>
        </p:spPr>
      </p:pic>
      <p:sp>
        <p:nvSpPr>
          <p:cNvPr id="2" name="CustomShape 2"/>
          <p:cNvSpPr/>
          <p:nvPr/>
        </p:nvSpPr>
        <p:spPr>
          <a:xfrm>
            <a:off x="7165800" y="4343400"/>
            <a:ext cx="2431440" cy="297108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PlaceHolder 3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" name="PlaceHolder 4"/>
          <p:cNvSpPr>
            <a:spLocks noGrp="1"/>
          </p:cNvSpPr>
          <p:nvPr>
            <p:ph type="body"/>
          </p:nvPr>
        </p:nvSpPr>
        <p:spPr>
          <a:xfrm>
            <a:off x="502920" y="1818720"/>
            <a:ext cx="9052200" cy="450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10287000" y="4680"/>
            <a:ext cx="1675800" cy="7767000"/>
          </a:xfrm>
          <a:prstGeom prst="roundRect">
            <a:avLst>
              <a:gd name="adj" fmla="val 6795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950" b="1" i="1" strike="noStrike" spc="-1">
                <a:solidFill>
                  <a:srgbClr val="FFFFFF"/>
                </a:solidFill>
                <a:latin typeface="Arial"/>
                <a:ea typeface="DejaVu Sans"/>
              </a:rPr>
              <a:t>Примечание. </a:t>
            </a:r>
            <a:endParaRPr lang="ru-RU" sz="95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950" b="1" i="1" strike="noStrike" spc="-1">
                <a:solidFill>
                  <a:srgbClr val="FFFFFF"/>
                </a:solidFill>
                <a:latin typeface="Arial"/>
                <a:ea typeface="DejaVu Sans"/>
              </a:rPr>
              <a:t>Эта брошюра создана для печати.  Убедитесь в правильности печати на карточке, проведя пробную печать на обычной бумаге.</a:t>
            </a:r>
            <a:endParaRPr lang="ru-RU" sz="95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950" b="1" i="1" strike="noStrike" spc="-1">
                <a:solidFill>
                  <a:srgbClr val="FFFFFF"/>
                </a:solidFill>
                <a:latin typeface="Arial"/>
                <a:ea typeface="DejaVu Sans"/>
              </a:rPr>
              <a:t>Возможно, вам придется убрать флажок напротив параметра "Вместить в размер листа" в диалоговом окне "Печать" (в раскрывающемся меню "Слайды размером во всю страницу").</a:t>
            </a:r>
            <a:endParaRPr lang="ru-RU" sz="95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950" b="1" i="1" strike="noStrike" spc="-1">
                <a:solidFill>
                  <a:srgbClr val="FFFFFF"/>
                </a:solidFill>
                <a:latin typeface="Arial"/>
                <a:ea typeface="DejaVu Sans"/>
              </a:rPr>
              <a:t>Убедитесь, что принтер настроен на печать двусторонних страниц.</a:t>
            </a:r>
            <a:endParaRPr lang="ru-RU" sz="95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950" b="1" i="1" strike="noStrike" spc="-1">
                <a:solidFill>
                  <a:srgbClr val="FFFFFF"/>
                </a:solidFill>
                <a:latin typeface="Arial"/>
                <a:ea typeface="DejaVu Sans"/>
              </a:rPr>
              <a:t>Чтобы сменить изображения на этом слайде, выберите рисунок и удалите его. Затем щелкните значок "Вставить изображение"</a:t>
            </a:r>
            <a:endParaRPr lang="ru-RU" sz="95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950" b="1" i="1" strike="noStrike" spc="-1">
                <a:solidFill>
                  <a:srgbClr val="FFFFFF"/>
                </a:solidFill>
                <a:latin typeface="Arial"/>
                <a:ea typeface="DejaVu Sans"/>
              </a:rPr>
              <a:t>и вставьте собственное изображение в заполнитель.</a:t>
            </a:r>
            <a:endParaRPr lang="ru-RU" sz="95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950" b="1" i="1" strike="noStrike" spc="-1">
                <a:solidFill>
                  <a:srgbClr val="FFFFFF"/>
                </a:solidFill>
                <a:latin typeface="Arial"/>
                <a:ea typeface="DejaVu Sans"/>
              </a:rPr>
              <a:t>Чтобы сменить эмблему, щелкните правой клавишей мыши рисунок "заменить эмблемой" и выберите пункт "Изменить изображение".</a:t>
            </a:r>
            <a:endParaRPr lang="ru-RU" sz="950" b="0" strike="noStrike" spc="-1">
              <a:latin typeface="Arial"/>
            </a:endParaRPr>
          </a:p>
        </p:txBody>
      </p:sp>
      <p:pic>
        <p:nvPicPr>
          <p:cNvPr id="42" name="Рисунок 2"/>
          <p:cNvPicPr/>
          <p:nvPr/>
        </p:nvPicPr>
        <p:blipFill>
          <a:blip r:embed="rId14"/>
          <a:srcRect l="12338" t="11833" r="7463" b="10960"/>
          <a:stretch/>
        </p:blipFill>
        <p:spPr>
          <a:xfrm>
            <a:off x="11277720" y="5007960"/>
            <a:ext cx="289440" cy="285840"/>
          </a:xfrm>
          <a:prstGeom prst="rect">
            <a:avLst/>
          </a:prstGeom>
          <a:ln>
            <a:noFill/>
          </a:ln>
        </p:spPr>
      </p:pic>
      <p:sp>
        <p:nvSpPr>
          <p:cNvPr id="43" name="Line 2"/>
          <p:cNvSpPr/>
          <p:nvPr/>
        </p:nvSpPr>
        <p:spPr>
          <a:xfrm>
            <a:off x="3812760" y="1930320"/>
            <a:ext cx="2432520" cy="0"/>
          </a:xfrm>
          <a:prstGeom prst="line">
            <a:avLst/>
          </a:prstGeom>
          <a:ln w="12600">
            <a:solidFill>
              <a:schemeClr val="accent2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" name="Line 3"/>
          <p:cNvSpPr/>
          <p:nvPr/>
        </p:nvSpPr>
        <p:spPr>
          <a:xfrm>
            <a:off x="3812760" y="3537000"/>
            <a:ext cx="2432520" cy="0"/>
          </a:xfrm>
          <a:prstGeom prst="line">
            <a:avLst/>
          </a:prstGeom>
          <a:ln w="12600">
            <a:solidFill>
              <a:schemeClr val="accent2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" name="PlaceHolder 4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body"/>
          </p:nvPr>
        </p:nvSpPr>
        <p:spPr>
          <a:xfrm>
            <a:off x="502920" y="1818720"/>
            <a:ext cx="9052200" cy="450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Beguana@mail.ru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hyperlink" Target="http://sc19.ru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144000" y="2880000"/>
            <a:ext cx="3240000" cy="576000"/>
          </a:xfrm>
          <a:prstGeom prst="rect">
            <a:avLst/>
          </a:prstGeom>
          <a:gradFill rotWithShape="0">
            <a:gsLst>
              <a:gs pos="0">
                <a:srgbClr val="EEACA1"/>
              </a:gs>
              <a:gs pos="100000">
                <a:srgbClr val="EA9F93"/>
              </a:gs>
            </a:gsLst>
            <a:lin ang="5400000"/>
          </a:gradFill>
          <a:ln w="6480">
            <a:solidFill>
              <a:srgbClr val="DF5327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15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lang="ru-RU" sz="10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РЕЗУЛЬТАТЫ ПРАКТИКИ:</a:t>
            </a:r>
            <a:endParaRPr lang="ru-RU" sz="1000" b="0" strike="noStrike" spc="-1">
              <a:latin typeface="Arial"/>
            </a:endParaRPr>
          </a:p>
          <a:p>
            <a:pPr algn="just">
              <a:lnSpc>
                <a:spcPct val="115000"/>
              </a:lnSpc>
            </a:pPr>
            <a:r>
              <a:rPr lang="ru-RU" sz="10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endParaRPr lang="ru-RU" sz="1000" b="0" strike="noStrike" spc="-1">
              <a:latin typeface="Arial"/>
            </a:endParaRPr>
          </a:p>
          <a:p>
            <a:pPr marL="171360" indent="-170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ru-RU" sz="11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усвоение общегражданских правовых знаний через позитивную мотивацию правомерного поведения;</a:t>
            </a:r>
            <a:endParaRPr lang="ru-RU" sz="1100" b="0" strike="noStrike" spc="-1">
              <a:latin typeface="Arial"/>
            </a:endParaRPr>
          </a:p>
          <a:p>
            <a:pPr marL="171360" indent="-170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ru-RU" sz="11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ориентированность получаемых правовых знаний на их практическое применение</a:t>
            </a:r>
            <a:endParaRPr lang="ru-RU" sz="1100" b="0" strike="noStrike" spc="-1">
              <a:latin typeface="Arial"/>
            </a:endParaRPr>
          </a:p>
          <a:p>
            <a:pPr marL="171360" indent="-170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ru-RU" sz="11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формирование системы нравственных и смысловых установок личности, позволяющих противостоять идеологии экстремизма, дискриминации, коррупции</a:t>
            </a:r>
            <a:endParaRPr lang="ru-RU" sz="1100" b="0" strike="noStrike" spc="-1">
              <a:latin typeface="Arial"/>
            </a:endParaRPr>
          </a:p>
          <a:p>
            <a:pPr marL="171360" indent="-170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ru-RU" sz="11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профориентация</a:t>
            </a:r>
            <a:endParaRPr lang="ru-RU" sz="1100" b="0" strike="noStrike" spc="-1">
              <a:latin typeface="Arial"/>
            </a:endParaRPr>
          </a:p>
          <a:p>
            <a:pPr marL="171360" indent="-170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ru-RU" sz="11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осознанный выбор профиля обучения для дальнейшего выбора профессии</a:t>
            </a:r>
            <a:endParaRPr lang="ru-RU" sz="1100" b="0" strike="noStrike" spc="-1">
              <a:latin typeface="Arial"/>
            </a:endParaRPr>
          </a:p>
          <a:p>
            <a:pPr marL="171360" indent="-170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endParaRPr lang="ru-RU" sz="1100" b="0" strike="noStrike" spc="-1">
              <a:latin typeface="Arial"/>
            </a:endParaRPr>
          </a:p>
          <a:p>
            <a:pPr marL="171360" indent="-170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ru-RU" sz="11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Результативность практики документально подтверждается высокими достижениями учащихся в предметных олимпиадах и тематических конкурсах.</a:t>
            </a:r>
            <a:endParaRPr lang="ru-RU" sz="1100" b="0" strike="noStrike" spc="-1">
              <a:latin typeface="Arial"/>
            </a:endParaRPr>
          </a:p>
          <a:p>
            <a:pPr marL="171360" indent="-170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ru-RU" sz="11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О результатах практики свидетельствует позитивная динамика результатов ГИА по обществознанию за 2017-2020 у.г. и статистика поступления выпускников  в  вузы МВД.</a:t>
            </a:r>
            <a:endParaRPr lang="ru-RU" sz="1100" b="0" strike="noStrike" spc="-1">
              <a:latin typeface="Arial"/>
            </a:endParaRPr>
          </a:p>
          <a:p>
            <a:pPr marL="171360" indent="-170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endParaRPr lang="ru-RU" sz="1100" b="0" strike="noStrike" spc="-1">
              <a:latin typeface="Arial"/>
            </a:endParaRPr>
          </a:p>
          <a:p>
            <a:pPr marL="171360" indent="-170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ru-RU" sz="11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ru-RU" sz="1100" b="0" strike="noStrike" spc="-1">
              <a:latin typeface="Arial"/>
            </a:endParaRPr>
          </a:p>
          <a:p>
            <a:pPr marL="171360" indent="-170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endParaRPr lang="ru-RU" sz="11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1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100" b="0" strike="noStrike" spc="-1">
              <a:latin typeface="Arial"/>
            </a:endParaRPr>
          </a:p>
          <a:p>
            <a:pPr algn="just">
              <a:lnSpc>
                <a:spcPct val="115000"/>
              </a:lnSpc>
            </a:pPr>
            <a:r>
              <a:rPr lang="ru-RU" sz="11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 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20000"/>
              </a:lnSpc>
              <a:spcBef>
                <a:spcPts val="360"/>
              </a:spcBef>
            </a:pPr>
            <a:endParaRPr lang="ru-RU" sz="1100" b="0" strike="noStrike" spc="-1">
              <a:latin typeface="Arial"/>
            </a:endParaRPr>
          </a:p>
        </p:txBody>
      </p:sp>
      <p:sp>
        <p:nvSpPr>
          <p:cNvPr id="84" name="CustomShape 2"/>
          <p:cNvSpPr/>
          <p:nvPr/>
        </p:nvSpPr>
        <p:spPr>
          <a:xfrm>
            <a:off x="4035240" y="2880000"/>
            <a:ext cx="2428200" cy="343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90000"/>
              </a:lnSpc>
              <a:spcBef>
                <a:spcPts val="720"/>
              </a:spcBef>
            </a:pPr>
            <a:r>
              <a:rPr lang="ru-RU" sz="1600" b="1" strike="noStrike" spc="-1">
                <a:solidFill>
                  <a:srgbClr val="AB3C19"/>
                </a:solidFill>
                <a:latin typeface="Times New Roman"/>
              </a:rPr>
              <a:t>МАОУ СШ № 19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720"/>
              </a:spcBef>
            </a:pPr>
            <a:r>
              <a:rPr lang="ru-RU" sz="1600" b="1" strike="noStrike" spc="-1">
                <a:solidFill>
                  <a:srgbClr val="AB3C19"/>
                </a:solidFill>
                <a:latin typeface="Times New Roman"/>
              </a:rPr>
              <a:t>им. А.В. Седельникова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720"/>
              </a:spcBef>
            </a:pPr>
            <a:endParaRPr lang="ru-RU" sz="1600" b="0" strike="noStrike" spc="-1">
              <a:latin typeface="Arial"/>
            </a:endParaRPr>
          </a:p>
        </p:txBody>
      </p:sp>
      <p:sp>
        <p:nvSpPr>
          <p:cNvPr id="85" name="CustomShape 3"/>
          <p:cNvSpPr/>
          <p:nvPr/>
        </p:nvSpPr>
        <p:spPr>
          <a:xfrm>
            <a:off x="3816000" y="3543840"/>
            <a:ext cx="3024000" cy="1368000"/>
          </a:xfrm>
          <a:prstGeom prst="rect">
            <a:avLst/>
          </a:prstGeom>
          <a:solidFill>
            <a:schemeClr val="accent2"/>
          </a:solidFill>
          <a:ln>
            <a:solidFill>
              <a:srgbClr val="DE4F22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Calibri"/>
              </a:rPr>
              <a:t>КОНТАКТЫ:</a:t>
            </a:r>
            <a:endParaRPr lang="ru-RU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Муниципальное автономное образовательное учреждение </a:t>
            </a:r>
            <a:endParaRPr lang="ru-RU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"Средняя школа № 19"     </a:t>
            </a:r>
            <a:br/>
            <a:r>
              <a:rPr lang="ru-RU" sz="12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Красноярск, ул. Толстого, 43 </a:t>
            </a:r>
            <a:br/>
            <a:r>
              <a:rPr lang="ru-RU" sz="12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+7 (391) 244-48-97 </a:t>
            </a:r>
            <a:br/>
            <a:r>
              <a:rPr lang="ru-RU" sz="12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сайт </a:t>
            </a:r>
            <a:r>
              <a:rPr lang="ru-RU" sz="1200" b="0" u="sng" strike="noStrike" spc="-1">
                <a:solidFill>
                  <a:srgbClr val="F59E00"/>
                </a:solidFill>
                <a:uFillTx/>
                <a:latin typeface="Times New Roman"/>
                <a:ea typeface="Calibri"/>
                <a:hlinkClick r:id="rId2"/>
              </a:rPr>
              <a:t>sc19.ru</a:t>
            </a:r>
            <a:endParaRPr lang="ru-RU" sz="1200" b="0" strike="noStrike" spc="-1">
              <a:latin typeface="Arial"/>
            </a:endParaRPr>
          </a:p>
        </p:txBody>
      </p:sp>
      <p:pic>
        <p:nvPicPr>
          <p:cNvPr id="86" name="Рисунок 18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b="13974"/>
          <a:stretch/>
        </p:blipFill>
        <p:spPr>
          <a:xfrm>
            <a:off x="3795840" y="331920"/>
            <a:ext cx="2988000" cy="2332080"/>
          </a:xfrm>
          <a:prstGeom prst="rect">
            <a:avLst/>
          </a:prstGeom>
          <a:ln>
            <a:noFill/>
          </a:ln>
          <a:effectLst>
            <a:outerShdw blurRad="292100" dist="138988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7" name="Рисунок 13"/>
          <p:cNvPicPr/>
          <p:nvPr/>
        </p:nvPicPr>
        <p:blipFill>
          <a:blip r:embed="rId5"/>
          <a:stretch/>
        </p:blipFill>
        <p:spPr>
          <a:xfrm>
            <a:off x="4032360" y="5184360"/>
            <a:ext cx="2375640" cy="2159640"/>
          </a:xfrm>
          <a:prstGeom prst="rect">
            <a:avLst/>
          </a:prstGeom>
          <a:ln>
            <a:noFill/>
          </a:ln>
        </p:spPr>
      </p:pic>
      <p:sp>
        <p:nvSpPr>
          <p:cNvPr id="88" name="CustomShape 4"/>
          <p:cNvSpPr/>
          <p:nvPr/>
        </p:nvSpPr>
        <p:spPr>
          <a:xfrm>
            <a:off x="7045560" y="285840"/>
            <a:ext cx="2879640" cy="42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FFFFFF"/>
                </a:solidFill>
                <a:latin typeface="Times New Roman"/>
                <a:ea typeface="Calibri"/>
              </a:rPr>
              <a:t>ПРОЕКТ</a:t>
            </a:r>
            <a:endParaRPr lang="ru-RU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3200" b="0" strike="noStrike" spc="-1">
              <a:latin typeface="Arial"/>
            </a:endParaRPr>
          </a:p>
        </p:txBody>
      </p:sp>
      <p:pic>
        <p:nvPicPr>
          <p:cNvPr id="89" name="Picture 2"/>
          <p:cNvPicPr/>
          <p:nvPr/>
        </p:nvPicPr>
        <p:blipFill>
          <a:blip r:embed="rId6"/>
          <a:srcRect l="9814" t="25930" r="18045" b="18819"/>
          <a:stretch/>
        </p:blipFill>
        <p:spPr>
          <a:xfrm>
            <a:off x="72000" y="360000"/>
            <a:ext cx="3384000" cy="2175480"/>
          </a:xfrm>
          <a:prstGeom prst="rect">
            <a:avLst/>
          </a:prstGeom>
          <a:ln>
            <a:noFill/>
          </a:ln>
          <a:effectLst>
            <a:outerShdw blurRad="292100" dist="138988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0" name="CustomShape 5"/>
          <p:cNvSpPr/>
          <p:nvPr/>
        </p:nvSpPr>
        <p:spPr>
          <a:xfrm>
            <a:off x="7056000" y="4176000"/>
            <a:ext cx="2879640" cy="3484080"/>
          </a:xfrm>
          <a:prstGeom prst="rect">
            <a:avLst/>
          </a:prstGeom>
          <a:blipFill rotWithShape="0">
            <a:blip r:embed="rId7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274320" rIns="90000" bIns="45000" anchorCtr="1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FFFFFF"/>
                </a:solidFill>
                <a:latin typeface="Cambria"/>
              </a:rPr>
              <a:t>Вставка рисунка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91" name="CustomShape 6"/>
          <p:cNvSpPr/>
          <p:nvPr/>
        </p:nvSpPr>
        <p:spPr>
          <a:xfrm>
            <a:off x="7272000" y="4392000"/>
            <a:ext cx="2520000" cy="3150360"/>
          </a:xfrm>
          <a:prstGeom prst="rect">
            <a:avLst/>
          </a:prstGeom>
          <a:gradFill rotWithShape="0">
            <a:gsLst>
              <a:gs pos="0">
                <a:srgbClr val="EEACA1"/>
              </a:gs>
              <a:gs pos="100000">
                <a:srgbClr val="EA9F93"/>
              </a:gs>
            </a:gsLst>
            <a:lin ang="5400000"/>
          </a:gradFill>
          <a:ln w="6480">
            <a:solidFill>
              <a:srgbClr val="DF5327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</a:rPr>
              <a:t>ГОРОДСКОЙ ФЕСТИВАЛЬ ИННОВАЦИОННЫХ ПРАКТИК</a:t>
            </a:r>
            <a:br/>
            <a:r>
              <a:rPr lang="ru-RU" sz="1400" b="1" strike="noStrike" spc="-1">
                <a:solidFill>
                  <a:srgbClr val="000000"/>
                </a:solidFill>
                <a:latin typeface="Times New Roman"/>
              </a:rPr>
              <a:t>2021</a:t>
            </a:r>
            <a:endParaRPr lang="ru-RU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br/>
            <a:r>
              <a:rPr lang="ru-RU" sz="1300" b="1" strike="noStrike" spc="-1">
                <a:solidFill>
                  <a:srgbClr val="000000"/>
                </a:solidFill>
                <a:latin typeface="Times New Roman"/>
              </a:rPr>
              <a:t>ТЕМА: «УЧЕБНО-ВОСПИТАТЕЛЬНАЯ ПРАКТИКА </a:t>
            </a:r>
            <a:br/>
            <a:r>
              <a:rPr lang="ru-RU" sz="1300" b="1" strike="noStrike" spc="-1">
                <a:solidFill>
                  <a:srgbClr val="000000"/>
                </a:solidFill>
                <a:latin typeface="Times New Roman"/>
              </a:rPr>
              <a:t>ПОЛИЦЕЙСКИЙ КЛАСС»</a:t>
            </a:r>
            <a:endParaRPr lang="ru-RU" sz="13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3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br/>
            <a:r>
              <a:rPr lang="ru-RU" sz="13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МОДУЛЬ </a:t>
            </a:r>
            <a:br/>
            <a:r>
              <a:rPr lang="ru-RU" sz="13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«ПРОФОРИЕНТАЦИЯ»</a:t>
            </a:r>
            <a:r>
              <a:rPr lang="ru-RU" sz="1600" b="0" strike="noStrike" spc="-1">
                <a:solidFill>
                  <a:srgbClr val="000000"/>
                </a:solidFill>
                <a:latin typeface="Cambria"/>
                <a:ea typeface="Times New Roman"/>
              </a:rPr>
              <a:t> 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92" name="CustomShape 7"/>
          <p:cNvSpPr/>
          <p:nvPr/>
        </p:nvSpPr>
        <p:spPr>
          <a:xfrm>
            <a:off x="7128000" y="285840"/>
            <a:ext cx="2736000" cy="3674160"/>
          </a:xfrm>
          <a:prstGeom prst="rect">
            <a:avLst/>
          </a:prstGeom>
          <a:gradFill rotWithShape="0">
            <a:gsLst>
              <a:gs pos="0">
                <a:srgbClr val="EEACA1"/>
              </a:gs>
              <a:gs pos="100000">
                <a:srgbClr val="EA9F93"/>
              </a:gs>
            </a:gsLst>
            <a:lin ang="5400000"/>
          </a:gradFill>
          <a:ln w="6480">
            <a:solidFill>
              <a:srgbClr val="DF5327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br/>
            <a:br/>
            <a:r>
              <a:rPr lang="ru-RU" sz="1300" b="1" strike="noStrike" spc="-1">
                <a:solidFill>
                  <a:srgbClr val="000000"/>
                </a:solidFill>
                <a:latin typeface="Times New Roman"/>
              </a:rPr>
              <a:t>ПОЛИЦЕЙСКИЙ КЛАСС</a:t>
            </a:r>
            <a:br/>
            <a:r>
              <a:rPr lang="ru-RU" sz="1300" b="1" strike="noStrike" spc="-1">
                <a:solidFill>
                  <a:srgbClr val="000000"/>
                </a:solidFill>
                <a:latin typeface="Times New Roman"/>
              </a:rPr>
              <a:t>МАОУ СШ №19</a:t>
            </a:r>
            <a:endParaRPr lang="ru-RU" sz="13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br/>
            <a:br/>
            <a:br/>
            <a:br/>
            <a:br/>
            <a:br/>
            <a:endParaRPr lang="ru-RU" sz="13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3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300" b="1" strike="noStrike" spc="-1">
                <a:solidFill>
                  <a:srgbClr val="000000"/>
                </a:solidFill>
                <a:latin typeface="Times New Roman"/>
              </a:rPr>
              <a:t>руководитель </a:t>
            </a:r>
            <a:br/>
            <a:r>
              <a:rPr lang="ru-RU" sz="1300" b="1" strike="noStrike" spc="-1">
                <a:solidFill>
                  <a:srgbClr val="000000"/>
                </a:solidFill>
                <a:latin typeface="Times New Roman"/>
              </a:rPr>
              <a:t>Бегунова Анна Владимировна</a:t>
            </a:r>
            <a:br/>
            <a:r>
              <a:rPr lang="ru-RU" sz="1300" b="1" strike="noStrike" spc="-1">
                <a:solidFill>
                  <a:srgbClr val="000000"/>
                </a:solidFill>
                <a:latin typeface="Times New Roman"/>
              </a:rPr>
              <a:t>+79131763419</a:t>
            </a:r>
            <a:br/>
            <a:r>
              <a:rPr lang="ru-RU" sz="1300" b="1" u="sng" strike="noStrike" spc="-1">
                <a:solidFill>
                  <a:srgbClr val="F59E00"/>
                </a:solidFill>
                <a:uFillTx/>
                <a:latin typeface="Times New Roman"/>
                <a:hlinkClick r:id="rId8"/>
              </a:rPr>
              <a:t>Beguana@mail.ru</a:t>
            </a:r>
            <a:br/>
            <a:endParaRPr lang="ru-RU" sz="1300" b="0" strike="noStrike" spc="-1">
              <a:latin typeface="Arial"/>
            </a:endParaRPr>
          </a:p>
        </p:txBody>
      </p:sp>
      <p:pic>
        <p:nvPicPr>
          <p:cNvPr id="93" name="Рисунок 92"/>
          <p:cNvPicPr/>
          <p:nvPr/>
        </p:nvPicPr>
        <p:blipFill>
          <a:blip r:embed="rId9"/>
          <a:srcRect l="4198" t="7970" r="8017" b="4241"/>
          <a:stretch/>
        </p:blipFill>
        <p:spPr>
          <a:xfrm>
            <a:off x="7200000" y="1152000"/>
            <a:ext cx="2591280" cy="1727280"/>
          </a:xfrm>
          <a:prstGeom prst="rect">
            <a:avLst/>
          </a:prstGeom>
          <a:ln>
            <a:noFill/>
          </a:ln>
        </p:spPr>
      </p:pic>
      <p:pic>
        <p:nvPicPr>
          <p:cNvPr id="94" name="Picture 2"/>
          <p:cNvPicPr/>
          <p:nvPr/>
        </p:nvPicPr>
        <p:blipFill>
          <a:blip r:embed="rId10"/>
          <a:stretch/>
        </p:blipFill>
        <p:spPr>
          <a:xfrm>
            <a:off x="4752000" y="5613120"/>
            <a:ext cx="935640" cy="497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ustomShape 1"/>
          <p:cNvSpPr/>
          <p:nvPr/>
        </p:nvSpPr>
        <p:spPr>
          <a:xfrm rot="21577800">
            <a:off x="-7920" y="5254920"/>
            <a:ext cx="3552480" cy="2437560"/>
          </a:xfrm>
          <a:prstGeom prst="rect">
            <a:avLst/>
          </a:prstGeom>
          <a:ln>
            <a:solidFill>
              <a:srgbClr val="DE4F22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</p:sp>
      <p:sp>
        <p:nvSpPr>
          <p:cNvPr id="96" name="CustomShape 2"/>
          <p:cNvSpPr/>
          <p:nvPr/>
        </p:nvSpPr>
        <p:spPr>
          <a:xfrm>
            <a:off x="3625560" y="3764520"/>
            <a:ext cx="3038400" cy="2067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spcBef>
                <a:spcPts val="1001"/>
              </a:spcBef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 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97" name="Line 3"/>
          <p:cNvSpPr/>
          <p:nvPr/>
        </p:nvSpPr>
        <p:spPr>
          <a:xfrm>
            <a:off x="7211880" y="789840"/>
            <a:ext cx="2419200" cy="0"/>
          </a:xfrm>
          <a:prstGeom prst="line">
            <a:avLst/>
          </a:prstGeom>
          <a:ln w="12600">
            <a:solidFill>
              <a:schemeClr val="accent2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8" name="Line 4"/>
          <p:cNvSpPr/>
          <p:nvPr/>
        </p:nvSpPr>
        <p:spPr>
          <a:xfrm>
            <a:off x="7211880" y="2459880"/>
            <a:ext cx="2419200" cy="0"/>
          </a:xfrm>
          <a:prstGeom prst="line">
            <a:avLst/>
          </a:prstGeom>
          <a:ln w="12600">
            <a:solidFill>
              <a:schemeClr val="accent2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9" name="CustomShape 5"/>
          <p:cNvSpPr/>
          <p:nvPr/>
        </p:nvSpPr>
        <p:spPr>
          <a:xfrm>
            <a:off x="3672000" y="1898280"/>
            <a:ext cx="3024000" cy="261720"/>
          </a:xfrm>
          <a:prstGeom prst="rect">
            <a:avLst/>
          </a:prstGeom>
          <a:gradFill rotWithShape="0">
            <a:gsLst>
              <a:gs pos="0">
                <a:srgbClr val="EEACA1"/>
              </a:gs>
              <a:gs pos="100000">
                <a:srgbClr val="EA9F93"/>
              </a:gs>
            </a:gsLst>
            <a:lin ang="5400000"/>
          </a:gradFill>
          <a:ln w="6480">
            <a:solidFill>
              <a:srgbClr val="DF5327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</a:rPr>
              <a:t>ЦЕЛЬ:</a:t>
            </a:r>
            <a:endParaRPr lang="ru-RU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Формирование высокого уровня правовой культуры участников образовательного процесса посредством изучения основополагающих правовых норм, через умение отстаивать свои права и использование возможностей правовой системы государства.</a:t>
            </a:r>
            <a:endParaRPr lang="ru-RU" sz="1200" b="0" strike="noStrike" spc="-1">
              <a:latin typeface="Arial"/>
            </a:endParaRPr>
          </a:p>
          <a:p>
            <a:pPr algn="just">
              <a:lnSpc>
                <a:spcPct val="115000"/>
              </a:lnSpc>
            </a:pPr>
            <a:endParaRPr lang="ru-RU" sz="1200" b="0" strike="noStrike" spc="-1">
              <a:latin typeface="Arial"/>
            </a:endParaRPr>
          </a:p>
          <a:p>
            <a:pPr>
              <a:lnSpc>
                <a:spcPct val="115000"/>
              </a:lnSpc>
            </a:pPr>
            <a:endParaRPr lang="ru-RU" sz="1200" b="0" strike="noStrike" spc="-1">
              <a:latin typeface="Arial"/>
            </a:endParaRPr>
          </a:p>
          <a:p>
            <a:pPr algn="just">
              <a:lnSpc>
                <a:spcPct val="115000"/>
              </a:lnSpc>
            </a:pPr>
            <a:endParaRPr lang="ru-RU" sz="1200" b="0" strike="noStrike" spc="-1">
              <a:latin typeface="Arial"/>
            </a:endParaRPr>
          </a:p>
          <a:p>
            <a:pPr algn="just">
              <a:lnSpc>
                <a:spcPct val="115000"/>
              </a:lnSpc>
            </a:pPr>
            <a:endParaRPr lang="ru-RU" sz="1200" b="0" strike="noStrike" spc="-1">
              <a:latin typeface="Arial"/>
            </a:endParaRPr>
          </a:p>
          <a:p>
            <a:pPr algn="just">
              <a:lnSpc>
                <a:spcPct val="115000"/>
              </a:lnSpc>
            </a:pPr>
            <a:endParaRPr lang="ru-RU" sz="1200" b="0" strike="noStrike" spc="-1">
              <a:latin typeface="Arial"/>
            </a:endParaRPr>
          </a:p>
          <a:p>
            <a:pPr algn="just">
              <a:lnSpc>
                <a:spcPct val="115000"/>
              </a:lnSpc>
            </a:pP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</a:pP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</a:pPr>
            <a:endParaRPr lang="ru-RU" sz="1200" b="0" strike="noStrike" spc="-1">
              <a:latin typeface="Arial"/>
            </a:endParaRPr>
          </a:p>
        </p:txBody>
      </p:sp>
      <p:sp>
        <p:nvSpPr>
          <p:cNvPr id="100" name="CustomShape 6"/>
          <p:cNvSpPr/>
          <p:nvPr/>
        </p:nvSpPr>
        <p:spPr>
          <a:xfrm>
            <a:off x="564840" y="6046560"/>
            <a:ext cx="183960" cy="36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1" name="CustomShape 7"/>
          <p:cNvSpPr/>
          <p:nvPr/>
        </p:nvSpPr>
        <p:spPr>
          <a:xfrm>
            <a:off x="3632040" y="5296680"/>
            <a:ext cx="3135960" cy="319320"/>
          </a:xfrm>
          <a:prstGeom prst="rect">
            <a:avLst/>
          </a:prstGeom>
          <a:gradFill rotWithShape="0">
            <a:gsLst>
              <a:gs pos="0">
                <a:srgbClr val="EEACA1"/>
              </a:gs>
              <a:gs pos="100000">
                <a:srgbClr val="EA9F93"/>
              </a:gs>
            </a:gsLst>
            <a:lin ang="5400000"/>
          </a:gradFill>
          <a:ln w="6480">
            <a:solidFill>
              <a:srgbClr val="DF5327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2" name="CustomShape 8"/>
          <p:cNvSpPr/>
          <p:nvPr/>
        </p:nvSpPr>
        <p:spPr>
          <a:xfrm>
            <a:off x="7038000" y="864720"/>
            <a:ext cx="2887200" cy="1223280"/>
          </a:xfrm>
          <a:prstGeom prst="rect">
            <a:avLst/>
          </a:prstGeom>
          <a:gradFill rotWithShape="0">
            <a:gsLst>
              <a:gs pos="0">
                <a:srgbClr val="E36A52"/>
              </a:gs>
              <a:gs pos="100000">
                <a:srgbClr val="E74D1D"/>
              </a:gs>
            </a:gsLst>
            <a:lin ang="5400000"/>
          </a:gradFill>
          <a:ln>
            <a:noFill/>
          </a:ln>
          <a:effectLst>
            <a:outerShdw dist="19080" dir="5400000">
              <a:srgbClr val="000000">
                <a:alpha val="6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FFFFFF"/>
                </a:solidFill>
                <a:latin typeface="Times New Roman"/>
              </a:rPr>
              <a:t>Полицейский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FFFFFF"/>
                </a:solidFill>
                <a:latin typeface="Times New Roman"/>
              </a:rPr>
              <a:t>класс 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FFFFFF"/>
                </a:solidFill>
                <a:latin typeface="Times New Roman"/>
              </a:rPr>
              <a:t>МАОУ СШ № 19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03" name="CustomShape 9"/>
          <p:cNvSpPr/>
          <p:nvPr/>
        </p:nvSpPr>
        <p:spPr>
          <a:xfrm>
            <a:off x="3672000" y="3571200"/>
            <a:ext cx="3048840" cy="287280"/>
          </a:xfrm>
          <a:prstGeom prst="rect">
            <a:avLst/>
          </a:prstGeom>
          <a:gradFill rotWithShape="0">
            <a:gsLst>
              <a:gs pos="0">
                <a:srgbClr val="EEACA1"/>
              </a:gs>
              <a:gs pos="100000">
                <a:srgbClr val="EA9F93"/>
              </a:gs>
            </a:gsLst>
            <a:lin ang="5400000"/>
          </a:gradFill>
          <a:ln w="6480">
            <a:solidFill>
              <a:srgbClr val="DF5327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</a:rPr>
              <a:t>ЗАДАЧИ: </a:t>
            </a:r>
            <a:endParaRPr lang="ru-RU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1.Формировать качества, направленные на развитие гражданственности и получения знаний, позволяющих адаптироваться в «правовых» ситуациях;</a:t>
            </a: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2.Профилактика правонарушений.</a:t>
            </a: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3.Пропаганда правоохранительных знаний;</a:t>
            </a: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4. Профориентация.</a:t>
            </a:r>
            <a:endParaRPr lang="ru-RU" sz="1200" b="0" strike="noStrike" spc="-1">
              <a:latin typeface="Arial"/>
            </a:endParaRPr>
          </a:p>
          <a:p>
            <a:pPr algn="just">
              <a:lnSpc>
                <a:spcPct val="115000"/>
              </a:lnSpc>
            </a:pPr>
            <a:endParaRPr lang="ru-RU" sz="1200" b="0" strike="noStrike" spc="-1">
              <a:latin typeface="Arial"/>
            </a:endParaRPr>
          </a:p>
          <a:p>
            <a:pPr algn="just">
              <a:lnSpc>
                <a:spcPct val="115000"/>
              </a:lnSpc>
            </a:pPr>
            <a:endParaRPr lang="ru-RU" sz="1200" b="0" strike="noStrike" spc="-1">
              <a:latin typeface="Arial"/>
            </a:endParaRPr>
          </a:p>
          <a:p>
            <a:pPr algn="just">
              <a:lnSpc>
                <a:spcPct val="115000"/>
              </a:lnSpc>
            </a:pPr>
            <a:endParaRPr lang="ru-RU" sz="1200" b="0" strike="noStrike" spc="-1">
              <a:latin typeface="Arial"/>
            </a:endParaRPr>
          </a:p>
          <a:p>
            <a:pPr algn="just">
              <a:lnSpc>
                <a:spcPct val="115000"/>
              </a:lnSpc>
            </a:pPr>
            <a:endParaRPr lang="ru-RU" sz="1200" b="0" strike="noStrike" spc="-1">
              <a:latin typeface="Arial"/>
            </a:endParaRPr>
          </a:p>
          <a:p>
            <a:pPr algn="just">
              <a:lnSpc>
                <a:spcPct val="115000"/>
              </a:lnSpc>
            </a:pPr>
            <a:endParaRPr lang="ru-RU" sz="1200" b="0" strike="noStrike" spc="-1">
              <a:latin typeface="Arial"/>
            </a:endParaRPr>
          </a:p>
          <a:p>
            <a:pPr algn="just">
              <a:lnSpc>
                <a:spcPct val="115000"/>
              </a:lnSpc>
            </a:pPr>
            <a:endParaRPr lang="ru-RU" sz="1200" b="0" strike="noStrike" spc="-1">
              <a:latin typeface="Arial"/>
            </a:endParaRPr>
          </a:p>
          <a:p>
            <a:pPr algn="just">
              <a:lnSpc>
                <a:spcPct val="115000"/>
              </a:lnSpc>
            </a:pPr>
            <a:endParaRPr lang="ru-RU" sz="1200" b="0" strike="noStrike" spc="-1">
              <a:latin typeface="Arial"/>
            </a:endParaRPr>
          </a:p>
          <a:p>
            <a:pPr algn="just">
              <a:lnSpc>
                <a:spcPct val="115000"/>
              </a:lnSpc>
            </a:pPr>
            <a:endParaRPr lang="ru-RU" sz="1200" b="0" strike="noStrike" spc="-1">
              <a:latin typeface="Arial"/>
            </a:endParaRPr>
          </a:p>
          <a:p>
            <a:pPr algn="just">
              <a:lnSpc>
                <a:spcPct val="115000"/>
              </a:lnSpc>
            </a:pPr>
            <a:endParaRPr lang="ru-RU" sz="1200" b="0" strike="noStrike" spc="-1">
              <a:latin typeface="Arial"/>
            </a:endParaRPr>
          </a:p>
          <a:p>
            <a:pPr algn="just">
              <a:lnSpc>
                <a:spcPct val="115000"/>
              </a:lnSpc>
            </a:pPr>
            <a:endParaRPr lang="ru-RU" sz="1200" b="0" strike="noStrike" spc="-1">
              <a:latin typeface="Arial"/>
            </a:endParaRPr>
          </a:p>
          <a:p>
            <a:pPr algn="just">
              <a:lnSpc>
                <a:spcPct val="115000"/>
              </a:lnSpc>
            </a:pPr>
            <a:endParaRPr lang="ru-RU" sz="1200" b="0" strike="noStrike" spc="-1">
              <a:latin typeface="Arial"/>
            </a:endParaRPr>
          </a:p>
          <a:p>
            <a:pPr algn="just">
              <a:lnSpc>
                <a:spcPct val="115000"/>
              </a:lnSpc>
            </a:pPr>
            <a:endParaRPr lang="ru-RU" sz="1200" b="0" strike="noStrike" spc="-1">
              <a:latin typeface="Arial"/>
            </a:endParaRPr>
          </a:p>
          <a:p>
            <a:pPr algn="just">
              <a:lnSpc>
                <a:spcPct val="115000"/>
              </a:lnSpc>
            </a:pPr>
            <a:endParaRPr lang="ru-RU" sz="1200" b="0" strike="noStrike" spc="-1">
              <a:latin typeface="Arial"/>
            </a:endParaRPr>
          </a:p>
          <a:p>
            <a:pPr algn="just">
              <a:lnSpc>
                <a:spcPct val="115000"/>
              </a:lnSpc>
            </a:pP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</a:pP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</a:pPr>
            <a:endParaRPr lang="ru-RU" sz="1200" b="0" strike="noStrike" spc="-1">
              <a:latin typeface="Arial"/>
            </a:endParaRPr>
          </a:p>
        </p:txBody>
      </p:sp>
      <p:sp>
        <p:nvSpPr>
          <p:cNvPr id="104" name="CustomShape 10"/>
          <p:cNvSpPr/>
          <p:nvPr/>
        </p:nvSpPr>
        <p:spPr>
          <a:xfrm>
            <a:off x="7128000" y="6485760"/>
            <a:ext cx="2887200" cy="1002240"/>
          </a:xfrm>
          <a:prstGeom prst="rect">
            <a:avLst/>
          </a:prstGeom>
          <a:ln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практика реализуется в рамках концепции правового образования и воспитания</a:t>
            </a:r>
            <a:endParaRPr lang="ru-RU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в МАОУ СШ № 19 </a:t>
            </a:r>
            <a:endParaRPr lang="ru-RU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 2017 г.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105" name="CustomShape 11"/>
          <p:cNvSpPr/>
          <p:nvPr/>
        </p:nvSpPr>
        <p:spPr>
          <a:xfrm>
            <a:off x="7056000" y="2448000"/>
            <a:ext cx="2826000" cy="1366200"/>
          </a:xfrm>
          <a:prstGeom prst="rect">
            <a:avLst/>
          </a:prstGeom>
          <a:ln>
            <a:solidFill>
              <a:srgbClr val="DE4F22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171360" indent="-170640" algn="ctr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Деятельность осуществляется </a:t>
            </a:r>
            <a:endParaRPr lang="ru-RU" sz="1400" b="0" strike="noStrike" spc="-1">
              <a:latin typeface="Arial"/>
            </a:endParaRPr>
          </a:p>
          <a:p>
            <a:pPr marL="171360" indent="-170640" algn="ctr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на основании соглашения о сотрудничестве в  сфере  образовательной  деятельности,  заключенного с ОП №7 МУ МВД РФ «Красноярское»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106" name="Picture 2"/>
          <p:cNvPicPr/>
          <p:nvPr/>
        </p:nvPicPr>
        <p:blipFill>
          <a:blip r:embed="rId2"/>
          <a:stretch/>
        </p:blipFill>
        <p:spPr>
          <a:xfrm>
            <a:off x="7557120" y="93960"/>
            <a:ext cx="1848960" cy="737640"/>
          </a:xfrm>
          <a:prstGeom prst="rect">
            <a:avLst/>
          </a:prstGeom>
          <a:ln>
            <a:noFill/>
          </a:ln>
        </p:spPr>
      </p:pic>
      <p:sp>
        <p:nvSpPr>
          <p:cNvPr id="107" name="CustomShape 12"/>
          <p:cNvSpPr/>
          <p:nvPr/>
        </p:nvSpPr>
        <p:spPr>
          <a:xfrm>
            <a:off x="3672000" y="144000"/>
            <a:ext cx="3023640" cy="1727640"/>
          </a:xfrm>
          <a:prstGeom prst="rect">
            <a:avLst/>
          </a:prstGeom>
          <a:ln>
            <a:solidFill>
              <a:srgbClr val="DE4F22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</p:sp>
      <p:pic>
        <p:nvPicPr>
          <p:cNvPr id="108" name="Рисунок 107"/>
          <p:cNvPicPr/>
          <p:nvPr/>
        </p:nvPicPr>
        <p:blipFill>
          <a:blip r:embed="rId3"/>
          <a:srcRect l="4198" t="7970" r="8017" b="4241"/>
          <a:stretch/>
        </p:blipFill>
        <p:spPr>
          <a:xfrm>
            <a:off x="3888000" y="168480"/>
            <a:ext cx="2591640" cy="1631160"/>
          </a:xfrm>
          <a:prstGeom prst="rect">
            <a:avLst/>
          </a:prstGeom>
          <a:ln>
            <a:noFill/>
          </a:ln>
        </p:spPr>
      </p:pic>
      <p:pic>
        <p:nvPicPr>
          <p:cNvPr id="109" name="Рисунок 108"/>
          <p:cNvPicPr/>
          <p:nvPr/>
        </p:nvPicPr>
        <p:blipFill>
          <a:blip r:embed="rId4"/>
          <a:srcRect t="2963" r="22253" b="11097"/>
          <a:stretch/>
        </p:blipFill>
        <p:spPr>
          <a:xfrm>
            <a:off x="7128000" y="4032360"/>
            <a:ext cx="2778840" cy="2303640"/>
          </a:xfrm>
          <a:prstGeom prst="rect">
            <a:avLst/>
          </a:prstGeom>
          <a:ln>
            <a:noFill/>
          </a:ln>
        </p:spPr>
      </p:pic>
      <p:sp>
        <p:nvSpPr>
          <p:cNvPr id="110" name="CustomShape 13"/>
          <p:cNvSpPr/>
          <p:nvPr/>
        </p:nvSpPr>
        <p:spPr>
          <a:xfrm rot="21583800">
            <a:off x="-1800" y="144000"/>
            <a:ext cx="3546000" cy="6828480"/>
          </a:xfrm>
          <a:prstGeom prst="rect">
            <a:avLst/>
          </a:prstGeom>
          <a:ln>
            <a:solidFill>
              <a:srgbClr val="DE4F22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100" b="1" strike="noStrike" spc="-1">
                <a:solidFill>
                  <a:srgbClr val="000000"/>
                </a:solidFill>
                <a:latin typeface="Times New Roman"/>
                <a:ea typeface="Calibri"/>
              </a:rPr>
              <a:t>ОСНОВНЫЕ НАПРАВЛЕНИЯ ДЕЯТЕЛЬНОСТИ:</a:t>
            </a:r>
            <a:endParaRPr lang="ru-RU" sz="11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1. Лекционные и практических занятия, изучение основ  законодательства.</a:t>
            </a: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2. Спортивная и специальная подготовка с учётом оценочных критериев, необходимых для поступления в вузы МВД РФ.</a:t>
            </a: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3. Выездные мероприятия.</a:t>
            </a: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4.Тематические экскурсии, встречи с сотрудниками и ветеранами МВД.</a:t>
            </a: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5. Система классных часов и родительских собраний правовой тематики с приглашением узких специалистов.</a:t>
            </a: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6. Проведение совместных акций.</a:t>
            </a: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</p:txBody>
      </p:sp>
      <p:pic>
        <p:nvPicPr>
          <p:cNvPr id="111" name="Рисунок 110"/>
          <p:cNvPicPr/>
          <p:nvPr/>
        </p:nvPicPr>
        <p:blipFill>
          <a:blip r:embed="rId5"/>
          <a:srcRect l="6894" t="18779" b="37075"/>
          <a:stretch/>
        </p:blipFill>
        <p:spPr>
          <a:xfrm>
            <a:off x="72000" y="766440"/>
            <a:ext cx="3383640" cy="1202400"/>
          </a:xfrm>
          <a:prstGeom prst="rect">
            <a:avLst/>
          </a:prstGeom>
          <a:ln>
            <a:noFill/>
          </a:ln>
        </p:spPr>
      </p:pic>
      <p:pic>
        <p:nvPicPr>
          <p:cNvPr id="112" name="Рисунок 111"/>
          <p:cNvPicPr/>
          <p:nvPr/>
        </p:nvPicPr>
        <p:blipFill>
          <a:blip r:embed="rId6"/>
          <a:srcRect l="4983" t="13135" r="14586" b="32172"/>
          <a:stretch/>
        </p:blipFill>
        <p:spPr>
          <a:xfrm>
            <a:off x="72000" y="3907080"/>
            <a:ext cx="3383640" cy="1335960"/>
          </a:xfrm>
          <a:prstGeom prst="rect">
            <a:avLst/>
          </a:prstGeom>
          <a:ln>
            <a:noFill/>
          </a:ln>
        </p:spPr>
      </p:pic>
      <p:sp>
        <p:nvSpPr>
          <p:cNvPr id="113" name="CustomShape 14"/>
          <p:cNvSpPr/>
          <p:nvPr/>
        </p:nvSpPr>
        <p:spPr>
          <a:xfrm>
            <a:off x="46080" y="5328000"/>
            <a:ext cx="3506400" cy="136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7. Открытые и уставные уроки, Месячник Правовых знаний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8.Участие в муниципальных, краевых и всероссийских мероприятиях правовой тематики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</p:txBody>
      </p:sp>
      <p:pic>
        <p:nvPicPr>
          <p:cNvPr id="114" name="Рисунок 113"/>
          <p:cNvPicPr/>
          <p:nvPr/>
        </p:nvPicPr>
        <p:blipFill>
          <a:blip r:embed="rId7"/>
          <a:srcRect l="8068" t="25647" r="13568" b="24055"/>
          <a:stretch/>
        </p:blipFill>
        <p:spPr>
          <a:xfrm>
            <a:off x="114120" y="6120000"/>
            <a:ext cx="3365280" cy="1439640"/>
          </a:xfrm>
          <a:prstGeom prst="rect">
            <a:avLst/>
          </a:prstGeom>
          <a:ln>
            <a:noFill/>
          </a:ln>
        </p:spPr>
      </p:pic>
      <p:sp>
        <p:nvSpPr>
          <p:cNvPr id="115" name="CustomShape 15"/>
          <p:cNvSpPr/>
          <p:nvPr/>
        </p:nvSpPr>
        <p:spPr>
          <a:xfrm>
            <a:off x="3621600" y="5643360"/>
            <a:ext cx="3290400" cy="2129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Практика нацелена на формирование индивидуальной траектории развития личности ребенка с учетом его потребностей, интересов и способностей, создает условия для успешной социализации, выбора профессиональной траектории.</a:t>
            </a:r>
            <a:endParaRPr lang="ru-RU" sz="1400" b="0" strike="noStrike" spc="-1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just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endParaRPr lang="ru-RU" sz="1200" b="0" strike="noStrike" spc="-1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</p:txBody>
      </p:sp>
      <p:sp>
        <p:nvSpPr>
          <p:cNvPr id="116" name="CustomShape 16"/>
          <p:cNvSpPr/>
          <p:nvPr/>
        </p:nvSpPr>
        <p:spPr>
          <a:xfrm>
            <a:off x="46080" y="5328000"/>
            <a:ext cx="3506400" cy="136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7. Открытые и уставные уроки, Месячник Правовых знаний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8.Участие в муниципальных, краевых и всероссийских мероприятиях правовой тематики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</p:txBody>
      </p:sp>
      <p:sp>
        <p:nvSpPr>
          <p:cNvPr id="117" name="TextShape 17"/>
          <p:cNvSpPr txBox="1"/>
          <p:nvPr/>
        </p:nvSpPr>
        <p:spPr>
          <a:xfrm>
            <a:off x="4463280" y="5296680"/>
            <a:ext cx="1512720" cy="259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r>
              <a:rPr lang="ru-RU" sz="1200" b="1" strike="noStrike" spc="-1">
                <a:solidFill>
                  <a:srgbClr val="000000"/>
                </a:solidFill>
                <a:latin typeface="Times New Roman"/>
              </a:rPr>
              <a:t>АКТУАЛЬНОСТЬ:</a:t>
            </a:r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7443E"/>
      </a:dk2>
      <a:lt2>
        <a:srgbClr val="DDDDDD"/>
      </a:lt2>
      <a:accent1>
        <a:srgbClr val="B2C42A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7443E"/>
      </a:dk2>
      <a:lt2>
        <a:srgbClr val="DDDDDD"/>
      </a:lt2>
      <a:accent1>
        <a:srgbClr val="B2C42A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tf03112830</Template>
  <TotalTime>18</TotalTime>
  <Words>449</Words>
  <Application>Microsoft Office PowerPoint</Application>
  <PresentationFormat>Произвольный</PresentationFormat>
  <Paragraphs>114</Paragraphs>
  <Slides>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</vt:i4>
      </vt:variant>
    </vt:vector>
  </HeadingPairs>
  <TitlesOfParts>
    <vt:vector size="9" baseType="lpstr">
      <vt:lpstr>Arial</vt:lpstr>
      <vt:lpstr>Cambria</vt:lpstr>
      <vt:lpstr>Symbol</vt:lpstr>
      <vt:lpstr>Times New Roman</vt:lpstr>
      <vt:lpstr>Wingdings</vt:lpstr>
      <vt:lpstr>Office Theme</vt:lpstr>
      <vt:lpstr>Office Theme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User</dc:creator>
  <dc:description/>
  <cp:lastModifiedBy>User</cp:lastModifiedBy>
  <cp:revision>3</cp:revision>
  <dcterms:created xsi:type="dcterms:W3CDTF">2018-04-05T12:15:22Z</dcterms:created>
  <dcterms:modified xsi:type="dcterms:W3CDTF">2021-05-13T01:38:31Z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ampaignTags">
    <vt:lpwstr/>
  </property>
  <property fmtid="{D5CDD505-2E9C-101B-9397-08002B2CF9AE}" pid="4" name="CategoryTags">
    <vt:lpwstr/>
  </property>
  <property fmtid="{D5CDD505-2E9C-101B-9397-08002B2CF9AE}" pid="5" name="CategoryTagsTaxHTField0">
    <vt:lpwstr/>
  </property>
  <property fmtid="{D5CDD505-2E9C-101B-9397-08002B2CF9AE}" pid="6" name="ContentTypeId">
    <vt:lpwstr>0x010100BB2780C3CC07BD4BAA623FF9571645580400D1570604EA743043A2641365C0E91715</vt:lpwstr>
  </property>
  <property fmtid="{D5CDD505-2E9C-101B-9397-08002B2CF9AE}" pid="7" name="FeatureTags">
    <vt:lpwstr/>
  </property>
  <property fmtid="{D5CDD505-2E9C-101B-9397-08002B2CF9AE}" pid="8" name="HiddenCategoryTags">
    <vt:lpwstr/>
  </property>
  <property fmtid="{D5CDD505-2E9C-101B-9397-08002B2CF9AE}" pid="9" name="HiddenCategoryTagsTaxHTField0">
    <vt:lpwstr/>
  </property>
  <property fmtid="{D5CDD505-2E9C-101B-9397-08002B2CF9AE}" pid="10" name="HiddenSlides">
    <vt:i4>0</vt:i4>
  </property>
  <property fmtid="{D5CDD505-2E9C-101B-9397-08002B2CF9AE}" pid="11" name="HyperlinksChanged">
    <vt:bool>false</vt:bool>
  </property>
  <property fmtid="{D5CDD505-2E9C-101B-9397-08002B2CF9AE}" pid="12" name="InternalTags">
    <vt:lpwstr/>
  </property>
  <property fmtid="{D5CDD505-2E9C-101B-9397-08002B2CF9AE}" pid="13" name="LinksUpToDate">
    <vt:bool>false</vt:bool>
  </property>
  <property fmtid="{D5CDD505-2E9C-101B-9397-08002B2CF9AE}" pid="14" name="LocMarketGroupTiers">
    <vt:lpwstr/>
  </property>
  <property fmtid="{D5CDD505-2E9C-101B-9397-08002B2CF9AE}" pid="15" name="LocalizationTags">
    <vt:lpwstr/>
  </property>
  <property fmtid="{D5CDD505-2E9C-101B-9397-08002B2CF9AE}" pid="16" name="MMClips">
    <vt:i4>0</vt:i4>
  </property>
  <property fmtid="{D5CDD505-2E9C-101B-9397-08002B2CF9AE}" pid="17" name="Notes">
    <vt:i4>0</vt:i4>
  </property>
  <property fmtid="{D5CDD505-2E9C-101B-9397-08002B2CF9AE}" pid="18" name="PresentationFormat">
    <vt:lpwstr>Произвольный</vt:lpwstr>
  </property>
  <property fmtid="{D5CDD505-2E9C-101B-9397-08002B2CF9AE}" pid="19" name="ScaleCrop">
    <vt:bool>false</vt:bool>
  </property>
  <property fmtid="{D5CDD505-2E9C-101B-9397-08002B2CF9AE}" pid="20" name="ScenarioTags">
    <vt:lpwstr/>
  </property>
  <property fmtid="{D5CDD505-2E9C-101B-9397-08002B2CF9AE}" pid="21" name="ShareDoc">
    <vt:bool>false</vt:bool>
  </property>
  <property fmtid="{D5CDD505-2E9C-101B-9397-08002B2CF9AE}" pid="22" name="Slides">
    <vt:i4>2</vt:i4>
  </property>
</Properties>
</file>