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7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26" roundtripDataSignature="AMtx7mg9CzWAi46CCRG8B7Yw3qlZXLrZ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89065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5526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TITLE">
    <p:bg>
      <p:bgPr>
        <a:solidFill>
          <a:schemeClr val="lt2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Google Shape;22;p22"/>
          <p:cNvSpPr/>
          <p:nvPr/>
        </p:nvSpPr>
        <p:spPr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Google Shape;23;p2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" name="Google Shape;24;p22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Google Shape;25;p2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22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9" name="Google Shape;29;p22"/>
          <p:cNvCxnSpPr/>
          <p:nvPr/>
        </p:nvCxnSpPr>
        <p:spPr>
          <a:xfrm>
            <a:off x="155448" y="2420112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0" name="Google Shape;30;p22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31;p2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22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22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bg>
      <p:bgPr>
        <a:solidFill>
          <a:schemeClr val="lt2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1"/>
          <p:cNvSpPr txBox="1">
            <a:spLocks noGrp="1"/>
          </p:cNvSpPr>
          <p:nvPr>
            <p:ph type="body" idx="1"/>
          </p:nvPr>
        </p:nvSpPr>
        <p:spPr>
          <a:xfrm rot="5400000">
            <a:off x="2269236" y="-443484"/>
            <a:ext cx="4599432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3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3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3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Вертикальный заголовок и текст" type="vertTitleAndTx">
  <p:cSld name="VERTICAL_TITLE_AND_VERTICAL_TEXT">
    <p:bg>
      <p:bgPr>
        <a:solidFill>
          <a:schemeClr val="lt2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Google Shape;145;p32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Google Shape;146;p32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Google Shape;147;p3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Google Shape;148;p3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32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0" name="Google Shape;150;p32"/>
          <p:cNvCxnSpPr/>
          <p:nvPr/>
        </p:nvCxnSpPr>
        <p:spPr>
          <a:xfrm rot="5400000">
            <a:off x="4021836" y="3278124"/>
            <a:ext cx="6245352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1" name="Google Shape;151;p32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32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32"/>
          <p:cNvSpPr txBox="1">
            <a:spLocks noGrp="1"/>
          </p:cNvSpPr>
          <p:nvPr>
            <p:ph type="sldNum" idx="12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54" name="Google Shape;154;p32"/>
          <p:cNvSpPr txBox="1">
            <a:spLocks noGrp="1"/>
          </p:cNvSpPr>
          <p:nvPr>
            <p:ph type="body" idx="1"/>
          </p:nvPr>
        </p:nvSpPr>
        <p:spPr>
          <a:xfrm rot="5400000">
            <a:off x="670717" y="-61117"/>
            <a:ext cx="5821366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55" name="Google Shape;155;p3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3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2"/>
          <p:cNvSpPr txBox="1">
            <a:spLocks noGrp="1"/>
          </p:cNvSpPr>
          <p:nvPr>
            <p:ph type="title"/>
          </p:nvPr>
        </p:nvSpPr>
        <p:spPr>
          <a:xfrm rot="5400000">
            <a:off x="5189537" y="2506664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Пустой слайд" typ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3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" name="Google Shape;37;p23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8" name="Google Shape;38;p23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9" name="Google Shape;39;p2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" name="Google Shape;40;p23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1" name="Google Shape;41;p23"/>
          <p:cNvSpPr/>
          <p:nvPr/>
        </p:nvSpPr>
        <p:spPr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2" name="Google Shape;42;p23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bg>
      <p:bgPr>
        <a:solidFill>
          <a:schemeClr val="lt2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>
                <a:solidFill>
                  <a:srgbClr val="7A979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sldNum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раздела" type="secHead">
  <p:cSld name="SECTION_HEADER"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3" name="Google Shape;53;p25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" name="Google Shape;54;p25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25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25"/>
          <p:cNvSpPr/>
          <p:nvPr/>
        </p:nvSpPr>
        <p:spPr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Google Shape;57;p25"/>
          <p:cNvSpPr/>
          <p:nvPr/>
        </p:nvSpPr>
        <p:spPr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8" name="Google Shape;58;p25"/>
          <p:cNvSpPr txBox="1"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" name="Google Shape;60;p25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1" name="Google Shape;61;p25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63" name="Google Shape;63;p25"/>
          <p:cNvCxnSpPr/>
          <p:nvPr/>
        </p:nvCxnSpPr>
        <p:spPr>
          <a:xfrm>
            <a:off x="152400" y="2438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64" name="Google Shape;64;p25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5" name="Google Shape;65;p25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6" name="Google Shape;66;p25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67" name="Google Shape;67;p25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  <a:defRPr sz="4200" b="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bg>
      <p:bgPr>
        <a:solidFill>
          <a:schemeClr val="lt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dt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6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73" name="Google Shape;73;p26"/>
          <p:cNvCxnSpPr/>
          <p:nvPr/>
        </p:nvCxnSpPr>
        <p:spPr>
          <a:xfrm rot="10800000" flipH="1">
            <a:off x="4563080" y="1575652"/>
            <a:ext cx="8921" cy="4819557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4" name="Google Shape;74;p26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3537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3537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Сравнение" type="twoTxTwoObj">
  <p:cSld name="TWO_OBJECTS_WITH_TEXT">
    <p:bg>
      <p:bgPr>
        <a:solidFill>
          <a:schemeClr val="lt2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Google Shape;77;p27"/>
          <p:cNvCxnSpPr/>
          <p:nvPr/>
        </p:nvCxnSpPr>
        <p:spPr>
          <a:xfrm rot="10800000">
            <a:off x="4572000" y="2200275"/>
            <a:ext cx="0" cy="418795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8" name="Google Shape;78;p27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9" name="Google Shape;79;p27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Google Shape;80;p27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1" name="Google Shape;81;p27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2" name="Google Shape;82;p27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Google Shape;83;p27"/>
          <p:cNvSpPr/>
          <p:nvPr/>
        </p:nvSpPr>
        <p:spPr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27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27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27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7"/>
          <p:cNvSpPr txBox="1">
            <a:spLocks noGrp="1"/>
          </p:cNvSpPr>
          <p:nvPr>
            <p:ph type="ft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88" name="Google Shape;88;p27"/>
          <p:cNvCxnSpPr/>
          <p:nvPr/>
        </p:nvCxnSpPr>
        <p:spPr>
          <a:xfrm>
            <a:off x="152400" y="128016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89" name="Google Shape;89;p27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0" name="Google Shape;90;p27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27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27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Google Shape;93;p27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Google Shape;94;p27"/>
          <p:cNvSpPr txBox="1">
            <a:spLocks noGrp="1"/>
          </p:cNvSpPr>
          <p:nvPr>
            <p:ph type="sldNum" idx="12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95" name="Google Shape;95;p2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8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8"/>
          <p:cNvSpPr txBox="1">
            <a:spLocks noGrp="1"/>
          </p:cNvSpPr>
          <p:nvPr>
            <p:ph type="sldNum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ъект с подписью" type="objTx">
  <p:cSld name="OBJECT_WITH_CAPTION_TEXT"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9"/>
          <p:cNvSpPr/>
          <p:nvPr/>
        </p:nvSpPr>
        <p:spPr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Google Shape;103;p2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Google Shape;104;p2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Google Shape;105;p29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Google Shape;106;p2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2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29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eorgia"/>
              <a:buNone/>
              <a:defRPr sz="2200" b="1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9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29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1" name="Google Shape;111;p29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12" name="Google Shape;112;p29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2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Google Shape;114;p29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Google Shape;115;p29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16" name="Google Shape;116;p29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Google Shape;117;p29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9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Google Shape;120;p30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21" name="Google Shape;121;p30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Google Shape;122;p3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Google Shape;123;p30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Google Shape;124;p30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Google Shape;125;p30"/>
          <p:cNvSpPr/>
          <p:nvPr/>
        </p:nvSpPr>
        <p:spPr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3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30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30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3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30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31" name="Google Shape;131;p30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sz="24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30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3" name="Google Shape;133;p30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360"/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marL="914400" lvl="1" indent="-281940" algn="l">
              <a:spcBef>
                <a:spcPts val="1000"/>
              </a:spcBef>
              <a:spcAft>
                <a:spcPts val="0"/>
              </a:spcAft>
              <a:buSzPts val="840"/>
              <a:buChar char="⚪"/>
              <a:defRPr sz="1200"/>
            </a:lvl2pPr>
            <a:lvl3pPr marL="1371600" lvl="2" indent="-276225" algn="l">
              <a:spcBef>
                <a:spcPts val="200"/>
              </a:spcBef>
              <a:spcAft>
                <a:spcPts val="0"/>
              </a:spcAft>
              <a:buSzPts val="750"/>
              <a:buChar char="⯍"/>
              <a:defRPr sz="1000"/>
            </a:lvl3pPr>
            <a:lvl4pPr marL="1828800" lvl="3" indent="-268605" algn="l">
              <a:spcBef>
                <a:spcPts val="180"/>
              </a:spcBef>
              <a:spcAft>
                <a:spcPts val="0"/>
              </a:spcAft>
              <a:buSzPts val="630"/>
              <a:buChar char="🞆"/>
              <a:defRPr sz="900"/>
            </a:lvl4pPr>
            <a:lvl5pPr marL="2286000" lvl="4" indent="-28575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Char char="•"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34" name="Google Shape;134;p30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p30"/>
          <p:cNvSpPr txBox="1">
            <a:spLocks noGrp="1"/>
          </p:cNvSpPr>
          <p:nvPr>
            <p:ph type="dt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30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;p21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8;p2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9;p2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21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2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" name="Google Shape;13;p21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4" name="Google Shape;14;p21"/>
          <p:cNvCxnSpPr/>
          <p:nvPr/>
        </p:nvCxnSpPr>
        <p:spPr>
          <a:xfrm>
            <a:off x="152400" y="1276743"/>
            <a:ext cx="8833104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" name="Google Shape;15;p2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21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2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"/>
          <p:cNvSpPr txBox="1">
            <a:spLocks noGrp="1"/>
          </p:cNvSpPr>
          <p:nvPr>
            <p:ph type="subTitle" idx="1"/>
          </p:nvPr>
        </p:nvSpPr>
        <p:spPr>
          <a:xfrm>
            <a:off x="563633" y="4293096"/>
            <a:ext cx="7854696" cy="1968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360"/>
              <a:buNone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ИНФОРМАЦИЯ ДЛЯ РОДИТЕЛЕЙ</a:t>
            </a:r>
            <a:endParaRPr dirty="0"/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60"/>
              </a:spcBef>
              <a:spcAft>
                <a:spcPts val="0"/>
              </a:spcAft>
              <a:buSzPts val="1530"/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"/>
          <p:cNvSpPr txBox="1">
            <a:spLocks noGrp="1"/>
          </p:cNvSpPr>
          <p:nvPr>
            <p:ph type="ctrTitle"/>
          </p:nvPr>
        </p:nvSpPr>
        <p:spPr>
          <a:xfrm>
            <a:off x="611560" y="116632"/>
            <a:ext cx="7851648" cy="216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Arial"/>
              <a:buNone/>
            </a:pPr>
            <a:br>
              <a:rPr lang="ru-RU" sz="3780">
                <a:latin typeface="Arial"/>
                <a:ea typeface="Arial"/>
                <a:cs typeface="Arial"/>
                <a:sym typeface="Arial"/>
              </a:rPr>
            </a:br>
            <a:br>
              <a:rPr lang="ru-RU" sz="3780">
                <a:latin typeface="Arial"/>
                <a:ea typeface="Arial"/>
                <a:cs typeface="Arial"/>
                <a:sym typeface="Arial"/>
              </a:rPr>
            </a:br>
            <a:r>
              <a:rPr lang="ru-RU" sz="3780">
                <a:latin typeface="Arial"/>
                <a:ea typeface="Arial"/>
                <a:cs typeface="Arial"/>
                <a:sym typeface="Arial"/>
              </a:rPr>
              <a:t>Социально-психологическое тестирование  по единой методике</a:t>
            </a:r>
            <a:endParaRPr sz="378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</a:pPr>
            <a:r>
              <a:rPr lang="ru-RU" sz="3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такое «факторы риска»? </a:t>
            </a:r>
            <a:endParaRPr/>
          </a:p>
        </p:txBody>
      </p:sp>
      <p:sp>
        <p:nvSpPr>
          <p:cNvPr id="236" name="Google Shape;236;p13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«Факторы  риска»  –  социально-психологические  условия, повышающие  угрозу  вовлечения  в  зависимое  поведение (например, наркопотребление).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endParaRPr b="1"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Подверженность негативному влиянию группы;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Подверженность влиянию асоциальных установок социума;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Склонность к рискованным поступкам;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Склонность к совершению необдуманных поступков;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Трудность переживания жизненных неудач. 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4"/>
          <p:cNvSpPr txBox="1">
            <a:spLocks noGrp="1"/>
          </p:cNvSpPr>
          <p:nvPr>
            <p:ph type="title"/>
          </p:nvPr>
        </p:nvSpPr>
        <p:spPr>
          <a:xfrm>
            <a:off x="395536" y="188640"/>
            <a:ext cx="8229600" cy="854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4000"/>
              <a:buFont typeface="Georgia"/>
              <a:buNone/>
            </a:pPr>
            <a:r>
              <a:rPr lang="ru-RU" sz="4000"/>
              <a:t> </a:t>
            </a:r>
            <a:r>
              <a:rPr lang="ru-RU" sz="3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такое «факторы защиты»? </a:t>
            </a:r>
            <a:endParaRPr/>
          </a:p>
        </p:txBody>
      </p:sp>
      <p:sp>
        <p:nvSpPr>
          <p:cNvPr id="242" name="Google Shape;242;p14"/>
          <p:cNvSpPr txBox="1">
            <a:spLocks noGrp="1"/>
          </p:cNvSpPr>
          <p:nvPr>
            <p:ph type="body" idx="1"/>
          </p:nvPr>
        </p:nvSpPr>
        <p:spPr>
          <a:xfrm>
            <a:off x="457200" y="1628800"/>
            <a:ext cx="8229600" cy="44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«Факторы  защиты»  –  обстоятельства, повышающие  социально-психологическую устойчивость к воздействию «факторов риска». </a:t>
            </a:r>
            <a:endParaRPr b="1"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u="sng" dirty="0">
                <a:latin typeface="Arial"/>
                <a:ea typeface="Arial"/>
                <a:cs typeface="Arial"/>
                <a:sym typeface="Arial"/>
              </a:rPr>
              <a:t>Методика оценивает такие параметры как: </a:t>
            </a:r>
            <a:endParaRPr sz="2400" u="sng" dirty="0"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Благополучие взаимоотношений с социальным окружением.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Активность жизненной позиции, социальная активность.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Умение говорить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НЕТ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сомнительным предложениям.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Психологическую  устойчивость  и  уверенность  в  своих  силах  в трудных жизненных ситуациях. 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6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 проходит тестирование?</a:t>
            </a:r>
            <a:endParaRPr dirty="0"/>
          </a:p>
        </p:txBody>
      </p:sp>
      <p:sp>
        <p:nvSpPr>
          <p:cNvPr id="302" name="Google Shape;302;p16"/>
          <p:cNvSpPr txBox="1">
            <a:spLocks noGrp="1"/>
          </p:cNvSpPr>
          <p:nvPr>
            <p:ph type="body" idx="1"/>
          </p:nvPr>
        </p:nvSpPr>
        <p:spPr>
          <a:xfrm>
            <a:off x="323528" y="1844824"/>
            <a:ext cx="8568952" cy="3861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Учащиеся отвечают на вопросы он-</a:t>
            </a:r>
            <a:r>
              <a:rPr lang="ru-RU" sz="2200" dirty="0" err="1">
                <a:latin typeface="Arial"/>
                <a:ea typeface="Arial"/>
                <a:cs typeface="Arial"/>
                <a:sym typeface="Arial"/>
              </a:rPr>
              <a:t>лайн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 анкеты:</a:t>
            </a:r>
          </a:p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endParaRPr lang="ru-RU" sz="2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- для 7-9-х классов 110 утверждений,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- для 10-11 классов, а также студентов колледжей 140 утверждений.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при проведении тестирования в качестве наблюдателей допускается присутствие родителей учеников, </a:t>
            </a:r>
            <a:r>
              <a:rPr lang="ru-RU" sz="22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но только при согласовании с администрацией образовательного учреждения.</a:t>
            </a:r>
            <a:endParaRPr dirty="0">
              <a:solidFill>
                <a:srgbClr val="FF0000"/>
              </a:solidFill>
            </a:endParaRPr>
          </a:p>
          <a:p>
            <a:pPr marL="274320" lvl="0" indent="-128587" algn="l" rtl="0">
              <a:spcBef>
                <a:spcPts val="1740"/>
              </a:spcBef>
              <a:spcAft>
                <a:spcPts val="0"/>
              </a:spcAft>
              <a:buSzPts val="2295"/>
              <a:buFont typeface="Noto Sans Symbols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7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Правила нахождения родителей на тестировании</a:t>
            </a:r>
            <a:endParaRPr/>
          </a:p>
        </p:txBody>
      </p:sp>
      <p:sp>
        <p:nvSpPr>
          <p:cNvPr id="308" name="Google Shape;308;p17"/>
          <p:cNvSpPr txBox="1">
            <a:spLocks noGrp="1"/>
          </p:cNvSpPr>
          <p:nvPr>
            <p:ph type="body" idx="1"/>
          </p:nvPr>
        </p:nvSpPr>
        <p:spPr>
          <a:xfrm>
            <a:off x="251520" y="1412776"/>
            <a:ext cx="8712968" cy="496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    Наблюдающие за процедурой родители или иные законные представители учащихся обязаны выполнять следующие правила поведения: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быть «незаметными»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: вести себя тихо, не отвлекать учащихся, не задавать им вопросов, не подсказывать,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поддерживать обстановку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честности и открытости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: не смотреть на то, как респонденты отвечают на задания теста,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рекомендуется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наблюдать со стороны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, ходить по помещению где проходит тестирование является нежелательным.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8"/>
          <p:cNvSpPr txBox="1"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20"/>
              <a:buFont typeface="Arial"/>
              <a:buNone/>
            </a:pPr>
            <a:r>
              <a:rPr lang="ru-RU" sz="252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может получить участник социально-психологического тестирования?</a:t>
            </a:r>
            <a:endParaRPr sz="252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18"/>
          <p:cNvSpPr txBox="1">
            <a:spLocks noGrp="1"/>
          </p:cNvSpPr>
          <p:nvPr>
            <p:ph type="body" idx="1"/>
          </p:nvPr>
        </p:nvSpPr>
        <p:spPr>
          <a:xfrm>
            <a:off x="179512" y="2136640"/>
            <a:ext cx="8568952" cy="3499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Возможность индивидуального обращения к психологу, проводившему тестирование, для получение более подробных результатов тестирования.</a:t>
            </a:r>
          </a:p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endParaRPr lang="ru-RU" sz="2400" dirty="0"/>
          </a:p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Краткую характеристику актуального уровня развития психологической устойчивости;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spcBef>
                <a:spcPts val="224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Рекомендации в каком направлении нужно развивать свою психологическую устойчивость;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9"/>
          <p:cNvSpPr txBox="1"/>
          <p:nvPr/>
        </p:nvSpPr>
        <p:spPr>
          <a:xfrm>
            <a:off x="286689" y="1219010"/>
            <a:ext cx="8640960" cy="4082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Тестирование проводится при наличии информированного согласия в письменной форме одного из родителей (законного представителя) обучающихся.</a:t>
            </a:r>
          </a:p>
          <a:p>
            <a:pPr marL="0" marR="0" lvl="0" indent="0" algn="just" rtl="0">
              <a:spcBef>
                <a:spcPts val="17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Согласие </a:t>
            </a:r>
            <a:r>
              <a:rPr lang="ru-RU" sz="270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фиксирует разрешение </a:t>
            </a: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Вашему ребенку участвовать в тестировании, подтверждает Вашу </a:t>
            </a:r>
            <a:r>
              <a:rPr lang="ru-RU" sz="270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осведомленность о цели</a:t>
            </a:r>
            <a:r>
              <a:rPr lang="ru-RU" sz="27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тестирования, его длительности и возможных результатах.</a:t>
            </a:r>
            <a:endParaRPr sz="27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>
            <a:spLocks noGrp="1"/>
          </p:cNvSpPr>
          <p:nvPr>
            <p:ph type="body" idx="1"/>
          </p:nvPr>
        </p:nvSpPr>
        <p:spPr>
          <a:xfrm>
            <a:off x="359532" y="1628800"/>
            <a:ext cx="8424936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sz="2400" b="1" dirty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sz="2400" b="1" dirty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Всероссийское мероприятие!</a:t>
            </a:r>
            <a:endParaRPr sz="2400" b="1" dirty="0">
              <a:solidFill>
                <a:srgbClr val="FF0000"/>
              </a:solidFill>
              <a:latin typeface="+mn-lt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+mn-lt"/>
                <a:ea typeface="Arial"/>
                <a:cs typeface="Arial"/>
                <a:sym typeface="Arial"/>
              </a:rPr>
              <a:t>Участниками</a:t>
            </a:r>
            <a:r>
              <a:rPr lang="ru-RU" sz="2400" dirty="0">
                <a:latin typeface="+mn-lt"/>
                <a:ea typeface="Arial"/>
                <a:cs typeface="Arial"/>
                <a:sym typeface="Arial"/>
              </a:rPr>
              <a:t> являются обучающиеся с 7 по 11 класс (достигшие 13 летнего возраста на момент проведения тестирования и старше), а также студенты 1-2 курсов средне-специальных и высших учебных заведений.   </a:t>
            </a:r>
            <a:endParaRPr sz="2400" dirty="0">
              <a:latin typeface="+mn-lt"/>
            </a:endParaRPr>
          </a:p>
        </p:txBody>
      </p:sp>
      <p:sp>
        <p:nvSpPr>
          <p:cNvPr id="175" name="Google Shape;175;p3"/>
          <p:cNvSpPr txBox="1"/>
          <p:nvPr/>
        </p:nvSpPr>
        <p:spPr>
          <a:xfrm>
            <a:off x="251520" y="190763"/>
            <a:ext cx="864096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Социально-психологическое тестирование по Единой Методике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7241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>
            <a:spLocks noGrp="1"/>
          </p:cNvSpPr>
          <p:nvPr>
            <p:ph type="body" idx="1"/>
          </p:nvPr>
        </p:nvSpPr>
        <p:spPr>
          <a:xfrm>
            <a:off x="467544" y="1637592"/>
            <a:ext cx="8424936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363538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Целью тестирования является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i="1" dirty="0">
                <a:latin typeface="Arial"/>
                <a:ea typeface="Arial"/>
                <a:cs typeface="Arial"/>
                <a:sym typeface="Arial"/>
              </a:rPr>
              <a:t>и</a:t>
            </a:r>
            <a:r>
              <a:rPr lang="ru-RU" i="1" dirty="0"/>
              <a:t>сследование ориентированное на выявление отношения подростка к своей жизни, переживанию трудностей, разногласий с другими людьми и жизненных неприятностей, а также их преодолению. Тем самым позволяет оценить процесс становления личности обучающегося.</a:t>
            </a:r>
            <a:endParaRPr lang="ru-RU" dirty="0"/>
          </a:p>
          <a:p>
            <a:pPr marL="0" lvl="0" indent="363538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dirty="0"/>
          </a:p>
          <a:p>
            <a:pPr marL="0" lvl="0" indent="363538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dirty="0"/>
              <a:t>С помощью тестирования так же оценивается вероятность вовлечения подростков в зависимое поведение на основе соотношения факторов риска и факторов защиты, воздействующих на них.</a:t>
            </a:r>
          </a:p>
          <a:p>
            <a:pPr marL="0" lvl="0" indent="363538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175" name="Google Shape;175;p3"/>
          <p:cNvSpPr txBox="1"/>
          <p:nvPr/>
        </p:nvSpPr>
        <p:spPr>
          <a:xfrm>
            <a:off x="251520" y="190763"/>
            <a:ext cx="864096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Социально-психологическое тестирование по Единой Методике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Выявляет ли методика СПТ </a:t>
            </a:r>
            <a:b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наркопотребление или наркозависимость? </a:t>
            </a:r>
            <a:endParaRPr dirty="0"/>
          </a:p>
        </p:txBody>
      </p:sp>
      <p:sp>
        <p:nvSpPr>
          <p:cNvPr id="181" name="Google Shape;181;p4"/>
          <p:cNvSpPr txBox="1">
            <a:spLocks noGrp="1"/>
          </p:cNvSpPr>
          <p:nvPr>
            <p:ph type="body" idx="1"/>
          </p:nvPr>
        </p:nvSpPr>
        <p:spPr>
          <a:xfrm>
            <a:off x="251520" y="1700808"/>
            <a:ext cx="8568952" cy="4623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380"/>
              <a:buNone/>
            </a:pPr>
            <a:r>
              <a:rPr lang="ru-RU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Методика  не  может  быть  использована  для </a:t>
            </a:r>
            <a:endParaRPr dirty="0"/>
          </a:p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ru-RU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формулировки  заключения  о  наркотической  или  иной зависимости.  </a:t>
            </a:r>
            <a:endParaRPr dirty="0"/>
          </a:p>
          <a:p>
            <a:pPr marL="131445" indent="0" algn="ctr">
              <a:buNone/>
            </a:pPr>
            <a:endParaRPr lang="ru-RU" sz="28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131445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методика оценивает степень влияния факторов риска, с которыми сталкиваются или могут столкнуться обучающиеся, и факторы защиты, позволяющие этому противостоять, адаптироваться, повысить психологическую устойчивость.</a:t>
            </a: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ru-RU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27432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Какие результаты тестирования станут известны в образовательной организации? </a:t>
            </a:r>
            <a:endParaRPr/>
          </a:p>
        </p:txBody>
      </p:sp>
      <p:sp>
        <p:nvSpPr>
          <p:cNvPr id="187" name="Google Shape;187;p5"/>
          <p:cNvSpPr txBox="1">
            <a:spLocks noGrp="1"/>
          </p:cNvSpPr>
          <p:nvPr>
            <p:ph type="body" idx="1"/>
          </p:nvPr>
        </p:nvSpPr>
        <p:spPr>
          <a:xfrm>
            <a:off x="301752" y="1571010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Все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результаты тестирования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деперсонифицированы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!!!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Никто из сотрудников и руководства образовательной организации не сможет узнать индивидуальные результаты обучающегося.</a:t>
            </a:r>
          </a:p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информация о том, какой код присвоен тестируемому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только психолог образовательной организации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соблюдение конфиденциальности данной информации охраняется законом РФ (</a:t>
            </a:r>
            <a:r>
              <a:rPr lang="ru-RU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(согласно ст. 13.11 КоАП РФ), </a:t>
            </a:r>
            <a:r>
              <a:rPr lang="ru-RU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(137, 140, 272 ст. УК РФ), </a:t>
            </a:r>
            <a:r>
              <a:rPr lang="ru-RU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гражданско-правовая ответственность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15, 151 Гражданского кодекса, ст. 24 закона «О персональных данных»).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"/>
          <p:cNvSpPr txBox="1">
            <a:spLocks noGrp="1"/>
          </p:cNvSpPr>
          <p:nvPr>
            <p:ph type="title"/>
          </p:nvPr>
        </p:nvSpPr>
        <p:spPr>
          <a:xfrm>
            <a:off x="301752" y="325315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В чем заключается конфиденциальность </a:t>
            </a:r>
            <a:b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проведения тестирования? </a:t>
            </a:r>
            <a:endParaRPr dirty="0"/>
          </a:p>
        </p:txBody>
      </p:sp>
      <p:sp>
        <p:nvSpPr>
          <p:cNvPr id="193" name="Google Shape;193;p6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22"/>
              <a:buNone/>
            </a:pPr>
            <a:r>
              <a:rPr lang="ru-RU" sz="2497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Все результаты тестирования строго конфиденциальны! </a:t>
            </a:r>
            <a:endParaRPr sz="2497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Каждому обучающемуся присваивается индивидуальный код участника, который делает невозможным персонификацию данных. </a:t>
            </a:r>
            <a:endParaRPr dirty="0"/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Список индивидуальных кодов и соответствующих им фамилий хранится в образовательной организации в соответствии с Федеральным законом от 27 июля 2007 г. № 152-ФЗ «О персональных данных». </a:t>
            </a:r>
            <a:endParaRPr dirty="0"/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Персональные результаты могут быть </a:t>
            </a:r>
            <a:r>
              <a:rPr lang="ru-RU" sz="2497" b="1" dirty="0">
                <a:latin typeface="Arial"/>
                <a:ea typeface="Arial"/>
                <a:cs typeface="Arial"/>
                <a:sym typeface="Arial"/>
              </a:rPr>
              <a:t>доступны</a:t>
            </a: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 только трем лицам: </a:t>
            </a:r>
            <a:r>
              <a:rPr lang="ru-RU" sz="2497" b="1" dirty="0">
                <a:latin typeface="Arial"/>
                <a:ea typeface="Arial"/>
                <a:cs typeface="Arial"/>
                <a:sym typeface="Arial"/>
              </a:rPr>
              <a:t>родителю, ребенку и педагогу-психологу. 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036496" cy="987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2200"/>
              <a:buFont typeface="Arial"/>
              <a:buNone/>
            </a:pPr>
            <a:r>
              <a:rPr lang="ru-RU"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Какие результаты будут получены Вами и вашим ребенком после проведения тестирования? </a:t>
            </a:r>
            <a:endParaRPr sz="2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7"/>
          <p:cNvSpPr txBox="1">
            <a:spLocks noGrp="1"/>
          </p:cNvSpPr>
          <p:nvPr>
            <p:ph type="body" idx="1"/>
          </p:nvPr>
        </p:nvSpPr>
        <p:spPr>
          <a:xfrm>
            <a:off x="336921" y="1544632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rPr lang="ru-RU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Основной принцип при сообщении результатов: </a:t>
            </a:r>
            <a:endParaRPr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rPr lang="ru-RU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«не навреди!»</a:t>
            </a:r>
            <a:endParaRPr dirty="0"/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завершению тестирования, после обработки результатов, обучающиеся или родители (законные представители) могут обратиться за получением кратких результатов теста и при необходимости получить более подробные рекомендации по минимизации влияния факторов риска и актуализации факторов защиты к психологу образовательной организации.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None/>
            </a:pPr>
            <a:r>
              <a:rPr lang="ru-RU" sz="21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Могут ли результаты социально-психологического тестирования отрицательно повлиять на репутацию ребенка или осложнить его жизнь в дальнейшем? </a:t>
            </a:r>
            <a:endParaRPr/>
          </a:p>
        </p:txBody>
      </p:sp>
      <p:sp>
        <p:nvSpPr>
          <p:cNvPr id="205" name="Google Shape;205;p8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2380"/>
              <a:buFont typeface="Noto Sans Symbols"/>
              <a:buChar char="✔"/>
            </a:pPr>
            <a:r>
              <a:rPr lang="ru-RU" sz="2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Методика  СПТ  не  выявляет  наркопотребление </a:t>
            </a:r>
            <a:r>
              <a:rPr lang="ru-RU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или наркозависимость. В ней нет ни одного вопроса об  употреблении  наркотических  средств  и психотропных веществ. 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spcBef>
                <a:spcPts val="540"/>
              </a:spcBef>
              <a:spcAft>
                <a:spcPts val="0"/>
              </a:spcAft>
              <a:buSzPts val="2295"/>
              <a:buFont typeface="Noto Sans Symbols"/>
              <a:buChar char="✔"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b="1" dirty="0">
                <a:latin typeface="Arial"/>
                <a:ea typeface="Arial"/>
                <a:cs typeface="Arial"/>
                <a:sym typeface="Arial"/>
              </a:rPr>
              <a:t>Методика является опросом мнений и не оценивает самих детей!</a:t>
            </a:r>
            <a:r>
              <a:rPr lang="ru-RU" dirty="0">
                <a:latin typeface="Arial"/>
                <a:ea typeface="Arial"/>
                <a:cs typeface="Arial"/>
                <a:sym typeface="Arial"/>
              </a:rPr>
              <a:t> Таким образом, оцениваются не дети, а социально-психологические  условия,  в  которых  они находятся.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179512" y="339779"/>
            <a:ext cx="878497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На основании чего делаются выводы в методике СПТ ? </a:t>
            </a:r>
            <a:endParaRPr dirty="0"/>
          </a:p>
        </p:txBody>
      </p:sp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386862" y="1695799"/>
            <a:ext cx="8229600" cy="464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Методика  основана  на  представлении  о  непрерывности  и единовременности  совместного  воздействия  на  ребенка 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«факторов риска» 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«факторов защиты».  </a:t>
            </a:r>
            <a:endParaRPr dirty="0"/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 lang="ru-RU"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Если  «факторы  риска»  начинают  преобладать  над  «факторами защиты»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 –  обучающемуся  необходимо  оказать  психолого-педагогическую  помощь  и  социальную  поддержку  и  предотвратить таким  образом  вовлечение  в  негативные  проявления,  в  том  числе наркопотребление.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864</Words>
  <Application>Microsoft Office PowerPoint</Application>
  <PresentationFormat>Экран (4:3)</PresentationFormat>
  <Paragraphs>72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Georgia</vt:lpstr>
      <vt:lpstr>Noto Sans Symbols</vt:lpstr>
      <vt:lpstr>Times New Roman</vt:lpstr>
      <vt:lpstr>Официальная</vt:lpstr>
      <vt:lpstr>  Социально-психологическое тестирование  по единой методике</vt:lpstr>
      <vt:lpstr>Презентация PowerPoint</vt:lpstr>
      <vt:lpstr>Презентация PowerPoint</vt:lpstr>
      <vt:lpstr>Выявляет ли методика СПТ  наркопотребление или наркозависимость? </vt:lpstr>
      <vt:lpstr>Какие результаты тестирования станут известны в образовательной организации? </vt:lpstr>
      <vt:lpstr> В чем заключается конфиденциальность  проведения тестирования? </vt:lpstr>
      <vt:lpstr> Какие результаты будут получены Вами и вашим ребенком после проведения тестирования? </vt:lpstr>
      <vt:lpstr>Могут ли результаты социально-психологического тестирования отрицательно повлиять на репутацию ребенка или осложнить его жизнь в дальнейшем? </vt:lpstr>
      <vt:lpstr>На основании чего делаются выводы в методике СПТ ? </vt:lpstr>
      <vt:lpstr>Что такое «факторы риска»? </vt:lpstr>
      <vt:lpstr> Что такое «факторы защиты»? </vt:lpstr>
      <vt:lpstr>Как проходит тестирование?</vt:lpstr>
      <vt:lpstr>Правила нахождения родителей на тестировании</vt:lpstr>
      <vt:lpstr>Что может получить участник социально-психологического тестирования?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Социально-психологическое тестирование  по единой методике</dc:title>
  <dc:creator>Специалист</dc:creator>
  <cp:lastModifiedBy>Admin</cp:lastModifiedBy>
  <cp:revision>14</cp:revision>
  <dcterms:created xsi:type="dcterms:W3CDTF">2019-09-20T06:39:24Z</dcterms:created>
  <dcterms:modified xsi:type="dcterms:W3CDTF">2023-10-19T08:16:39Z</dcterms:modified>
</cp:coreProperties>
</file>